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5"/>
  </p:notesMasterIdLst>
  <p:handoutMasterIdLst>
    <p:handoutMasterId r:id="rId56"/>
  </p:handoutMasterIdLst>
  <p:sldIdLst>
    <p:sldId id="274" r:id="rId3"/>
    <p:sldId id="276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1" r:id="rId12"/>
    <p:sldId id="402" r:id="rId13"/>
    <p:sldId id="439" r:id="rId14"/>
    <p:sldId id="436" r:id="rId15"/>
    <p:sldId id="440" r:id="rId16"/>
    <p:sldId id="433" r:id="rId17"/>
    <p:sldId id="431" r:id="rId18"/>
    <p:sldId id="435" r:id="rId19"/>
    <p:sldId id="432" r:id="rId20"/>
    <p:sldId id="434" r:id="rId21"/>
    <p:sldId id="437" r:id="rId22"/>
    <p:sldId id="405" r:id="rId23"/>
    <p:sldId id="404" r:id="rId24"/>
    <p:sldId id="406" r:id="rId25"/>
    <p:sldId id="407" r:id="rId26"/>
    <p:sldId id="408" r:id="rId27"/>
    <p:sldId id="409" r:id="rId28"/>
    <p:sldId id="410" r:id="rId29"/>
    <p:sldId id="411" r:id="rId30"/>
    <p:sldId id="412" r:id="rId31"/>
    <p:sldId id="413" r:id="rId32"/>
    <p:sldId id="438" r:id="rId33"/>
    <p:sldId id="414" r:id="rId34"/>
    <p:sldId id="415" r:id="rId35"/>
    <p:sldId id="416" r:id="rId36"/>
    <p:sldId id="417" r:id="rId37"/>
    <p:sldId id="418" r:id="rId38"/>
    <p:sldId id="419" r:id="rId39"/>
    <p:sldId id="420" r:id="rId40"/>
    <p:sldId id="421" r:id="rId41"/>
    <p:sldId id="422" r:id="rId42"/>
    <p:sldId id="423" r:id="rId43"/>
    <p:sldId id="424" r:id="rId44"/>
    <p:sldId id="425" r:id="rId45"/>
    <p:sldId id="426" r:id="rId46"/>
    <p:sldId id="427" r:id="rId47"/>
    <p:sldId id="428" r:id="rId48"/>
    <p:sldId id="429" r:id="rId49"/>
    <p:sldId id="441" r:id="rId50"/>
    <p:sldId id="349" r:id="rId51"/>
    <p:sldId id="351" r:id="rId52"/>
    <p:sldId id="430" r:id="rId53"/>
    <p:sldId id="393" r:id="rId5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B8E"/>
    <a:srgbClr val="FFF0D9"/>
    <a:srgbClr val="FFA72A"/>
    <a:srgbClr val="F0F5FA"/>
    <a:srgbClr val="1A8AFA"/>
    <a:srgbClr val="0097CC"/>
    <a:srgbClr val="FDFFFF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72" d="100"/>
          <a:sy n="72" d="100"/>
        </p:scale>
        <p:origin x="360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12-Aug-2015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12-Aug-2015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638EAE-CAAD-4E71-AF7B-09008F89F2F9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68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44089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87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11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12-Aug-2015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12-Aug-2015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hyperlink" Target="http://softuni.bg/" TargetMode="External"/><Relationship Id="rId4" Type="http://schemas.openxmlformats.org/officeDocument/2006/relationships/image" Target="../media/image9.jpeg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54.png"/><Relationship Id="rId3" Type="http://schemas.openxmlformats.org/officeDocument/2006/relationships/hyperlink" Target="http://www.vivacom.bg/" TargetMode="External"/><Relationship Id="rId21" Type="http://schemas.openxmlformats.org/officeDocument/2006/relationships/hyperlink" Target="https://softuni.bg/courses/data-structures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51.png"/><Relationship Id="rId17" Type="http://schemas.openxmlformats.org/officeDocument/2006/relationships/hyperlink" Target="http://www.luxoft.com/bulgaria/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3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50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47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sh_tabl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Dictionaries,</a:t>
            </a:r>
            <a:br>
              <a:rPr lang="en-US" dirty="0" smtClean="0"/>
            </a:br>
            <a:r>
              <a:rPr lang="en-US" dirty="0" smtClean="0"/>
              <a:t>Hash Tables and Sets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56012" y="1965299"/>
            <a:ext cx="7910299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Dictionaries, Hash Tables, Hashing, Collisions, Sets</a:t>
            </a:r>
          </a:p>
          <a:p>
            <a:endParaRPr lang="en-US" dirty="0"/>
          </a:p>
        </p:txBody>
      </p:sp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352121" y="3806197"/>
            <a:ext cx="102380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Hash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Tables</a:t>
            </a:r>
          </a:p>
        </p:txBody>
      </p:sp>
      <p:pic>
        <p:nvPicPr>
          <p:cNvPr id="14" name="Picture 2" descr="http://us.123rf.com/400wm/400/400/alexh/alexh0607/alexh060700038/456113-magnifying-glass-on-dictionary-page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847" b="10847"/>
          <a:stretch>
            <a:fillRect/>
          </a:stretch>
        </p:blipFill>
        <p:spPr bwMode="auto">
          <a:xfrm>
            <a:off x="6767513" y="3733800"/>
            <a:ext cx="4722812" cy="24384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77198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47097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652203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93365"/>
            <a:ext cx="3187613" cy="331235"/>
          </a:xfrm>
        </p:spPr>
        <p:txBody>
          <a:bodyPr/>
          <a:lstStyle/>
          <a:p>
            <a:r>
              <a:rPr lang="en-US" smtClean="0">
                <a:hlinkClick r:id="rId5"/>
              </a:rPr>
              <a:t>http://softuni.bg</a:t>
            </a:r>
            <a:endParaRPr lang="en-US" dirty="0"/>
          </a:p>
        </p:txBody>
      </p:sp>
      <p:pic>
        <p:nvPicPr>
          <p:cNvPr id="23" name="Picture 4" title="CC-BY-NC-SA License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419946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4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33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055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collision </a:t>
            </a:r>
            <a:r>
              <a:rPr lang="en-US" dirty="0" smtClean="0"/>
              <a:t>comes when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keys </a:t>
            </a:r>
            <a:r>
              <a:rPr lang="en-US" dirty="0" smtClean="0"/>
              <a:t>have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hash value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buFontTx/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h(k</a:t>
            </a:r>
            <a:r>
              <a:rPr lang="en-US" b="1" baseline="-25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h(k</a:t>
            </a:r>
            <a:r>
              <a:rPr lang="en-US" b="1" baseline="-25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b="1" baseline="-25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≠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b="1" baseline="-25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endParaRPr lang="en-US" b="1" baseline="-250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When the number of</a:t>
            </a:r>
            <a:r>
              <a:rPr lang="en-US" i="1" dirty="0"/>
              <a:t> </a:t>
            </a:r>
            <a:r>
              <a:rPr lang="en-US" dirty="0"/>
              <a:t>collisions is sufficiently small, the hash </a:t>
            </a:r>
            <a:r>
              <a:rPr lang="en-US" dirty="0" smtClean="0"/>
              <a:t>tables work </a:t>
            </a:r>
            <a:r>
              <a:rPr lang="en-US" dirty="0"/>
              <a:t>quite well (fast)</a:t>
            </a:r>
          </a:p>
          <a:p>
            <a:r>
              <a:rPr lang="en-US" dirty="0"/>
              <a:t>Several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collisions resolution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strategies</a:t>
            </a:r>
            <a:r>
              <a:rPr lang="en-US" dirty="0" smtClean="0"/>
              <a:t> exist</a:t>
            </a:r>
            <a:endParaRPr lang="en-US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Chaining</a:t>
            </a:r>
            <a:r>
              <a:rPr lang="en-US" dirty="0"/>
              <a:t> </a:t>
            </a:r>
            <a:r>
              <a:rPr lang="en-US" dirty="0" smtClean="0"/>
              <a:t>collided keys (+ values) in </a:t>
            </a:r>
            <a:r>
              <a:rPr lang="en-US" dirty="0"/>
              <a:t>a </a:t>
            </a:r>
            <a:r>
              <a:rPr lang="en-US" dirty="0" smtClean="0"/>
              <a:t>list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Re-hashing</a:t>
            </a:r>
            <a:r>
              <a:rPr lang="en-US" dirty="0"/>
              <a:t> (second hash function)</a:t>
            </a:r>
          </a:p>
          <a:p>
            <a:pPr lvl="1"/>
            <a:r>
              <a:rPr lang="en-US" dirty="0" smtClean="0"/>
              <a:t>Using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neighbor slots </a:t>
            </a:r>
            <a:r>
              <a:rPr lang="en-US" dirty="0" smtClean="0"/>
              <a:t>(linear probing)</a:t>
            </a:r>
          </a:p>
          <a:p>
            <a:pPr lvl="1"/>
            <a:r>
              <a:rPr lang="en-US" dirty="0" smtClean="0"/>
              <a:t>Many other</a:t>
            </a:r>
            <a:endParaRPr lang="en-US" dirty="0"/>
          </a:p>
        </p:txBody>
      </p:sp>
      <p:sp>
        <p:nvSpPr>
          <p:cNvPr id="70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Collisions in </a:t>
            </a:r>
            <a:r>
              <a:rPr lang="en-US" dirty="0" smtClean="0"/>
              <a:t>a Hash Table</a:t>
            </a:r>
            <a:endParaRPr lang="bg-BG" dirty="0"/>
          </a:p>
        </p:txBody>
      </p:sp>
      <p:pic>
        <p:nvPicPr>
          <p:cNvPr id="1026" name="Picture 2" descr="http://murraygroup.wpengine.com/wp-content/uploads/2012/06/when-do-i-drop-collision-coverage-300x2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1812" y="4648200"/>
            <a:ext cx="3301255" cy="1600200"/>
          </a:xfrm>
          <a:prstGeom prst="roundRect">
            <a:avLst>
              <a:gd name="adj" fmla="val 336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890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5366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51121"/>
            <a:ext cx="11579224" cy="557035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3200" b="1" noProof="1" smtClean="0">
                <a:cs typeface="Consolas" panose="020B0609020204030204" pitchFamily="49" charset="0"/>
              </a:rPr>
              <a:t>("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Pesho</a:t>
            </a:r>
            <a:r>
              <a:rPr lang="en-US" sz="3200" b="1" noProof="1" smtClean="0">
                <a:cs typeface="Consolas" panose="020B0609020204030204" pitchFamily="49" charset="0"/>
              </a:rPr>
              <a:t>")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3200" b="1" noProof="1" smtClean="0">
                <a:cs typeface="Consolas" panose="020B0609020204030204" pitchFamily="49" charset="0"/>
              </a:rPr>
              <a:t>("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Kiro</a:t>
            </a:r>
            <a:r>
              <a:rPr lang="en-US" sz="3200" b="1" noProof="1" smtClean="0">
                <a:cs typeface="Consolas" panose="020B0609020204030204" pitchFamily="49" charset="0"/>
              </a:rPr>
              <a:t>")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32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3200" b="1" noProof="1" smtClean="0">
                <a:cs typeface="Consolas" panose="020B0609020204030204" pitchFamily="49" charset="0"/>
              </a:rPr>
              <a:t>("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Mimi</a:t>
            </a:r>
            <a:r>
              <a:rPr lang="en-US" sz="3200" b="1" noProof="1" smtClean="0">
                <a:cs typeface="Consolas" panose="020B0609020204030204" pitchFamily="49" charset="0"/>
              </a:rPr>
              <a:t>")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32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3200" b="1" noProof="1" smtClean="0">
              <a:solidFill>
                <a:schemeClr val="hlin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3200" b="1" noProof="1" smtClean="0">
                <a:cs typeface="Consolas" panose="020B0609020204030204" pitchFamily="49" charset="0"/>
              </a:rPr>
              <a:t>("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Ivan</a:t>
            </a:r>
            <a:r>
              <a:rPr lang="en-US" sz="3200" b="1" noProof="1" smtClean="0">
                <a:cs typeface="Consolas" panose="020B0609020204030204" pitchFamily="49" charset="0"/>
              </a:rPr>
              <a:t>")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3200" b="1" noProof="1" smtClean="0">
                <a:cs typeface="Consolas" panose="020B0609020204030204" pitchFamily="49" charset="0"/>
              </a:rPr>
              <a:t>("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Lili</a:t>
            </a:r>
            <a:r>
              <a:rPr lang="en-US" sz="3200" b="1" noProof="1" smtClean="0">
                <a:cs typeface="Consolas" panose="020B0609020204030204" pitchFamily="49" charset="0"/>
              </a:rPr>
              <a:t>") 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m-1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</a:t>
            </a:r>
            <a:r>
              <a:rPr lang="en-US" smtClean="0"/>
              <a:t>Resolution: Chaining</a:t>
            </a:r>
            <a:endParaRPr lang="en-US" dirty="0"/>
          </a:p>
        </p:txBody>
      </p:sp>
      <p:sp>
        <p:nvSpPr>
          <p:cNvPr id="753691" name="Line 27"/>
          <p:cNvSpPr>
            <a:spLocks noChangeShapeType="1"/>
          </p:cNvSpPr>
          <p:nvPr/>
        </p:nvSpPr>
        <p:spPr bwMode="auto">
          <a:xfrm flipH="1" flipV="1">
            <a:off x="2990546" y="1981199"/>
            <a:ext cx="1351265" cy="43237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53692" name="Line 28"/>
          <p:cNvSpPr>
            <a:spLocks noChangeShapeType="1"/>
          </p:cNvSpPr>
          <p:nvPr/>
        </p:nvSpPr>
        <p:spPr bwMode="auto">
          <a:xfrm flipH="1">
            <a:off x="2986044" y="2413574"/>
            <a:ext cx="1355767" cy="76443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/>
          </a:p>
        </p:txBody>
      </p:sp>
      <p:sp>
        <p:nvSpPr>
          <p:cNvPr id="753713" name="Line 49"/>
          <p:cNvSpPr>
            <a:spLocks noChangeShapeType="1"/>
          </p:cNvSpPr>
          <p:nvPr/>
        </p:nvSpPr>
        <p:spPr bwMode="auto">
          <a:xfrm>
            <a:off x="6974658" y="4229370"/>
            <a:ext cx="0" cy="6477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 noProof="1"/>
          </a:p>
        </p:txBody>
      </p:sp>
      <p:sp>
        <p:nvSpPr>
          <p:cNvPr id="753718" name="Text Box 54"/>
          <p:cNvSpPr txBox="1">
            <a:spLocks noChangeArrowheads="1"/>
          </p:cNvSpPr>
          <p:nvPr/>
        </p:nvSpPr>
        <p:spPr bwMode="auto">
          <a:xfrm>
            <a:off x="6547309" y="4877071"/>
            <a:ext cx="8643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kumimoji="0"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Ivan</a:t>
            </a:r>
            <a:endParaRPr kumimoji="0" lang="en-US" sz="24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3719" name="Text Box 55"/>
          <p:cNvSpPr txBox="1">
            <a:spLocks noChangeArrowheads="1"/>
          </p:cNvSpPr>
          <p:nvPr/>
        </p:nvSpPr>
        <p:spPr bwMode="auto">
          <a:xfrm>
            <a:off x="6472946" y="5943600"/>
            <a:ext cx="100062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24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3720" name="Line 56"/>
          <p:cNvSpPr>
            <a:spLocks noChangeShapeType="1"/>
          </p:cNvSpPr>
          <p:nvPr/>
        </p:nvSpPr>
        <p:spPr bwMode="auto">
          <a:xfrm>
            <a:off x="6974658" y="5362431"/>
            <a:ext cx="0" cy="5546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53724" name="Line 60"/>
          <p:cNvSpPr>
            <a:spLocks noChangeShapeType="1"/>
          </p:cNvSpPr>
          <p:nvPr/>
        </p:nvSpPr>
        <p:spPr bwMode="auto">
          <a:xfrm>
            <a:off x="5992018" y="4229370"/>
            <a:ext cx="1" cy="6397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 noProof="1"/>
          </a:p>
        </p:txBody>
      </p:sp>
      <p:sp>
        <p:nvSpPr>
          <p:cNvPr id="753725" name="Text Box 61"/>
          <p:cNvSpPr txBox="1">
            <a:spLocks noChangeArrowheads="1"/>
          </p:cNvSpPr>
          <p:nvPr/>
        </p:nvSpPr>
        <p:spPr bwMode="auto">
          <a:xfrm>
            <a:off x="5575460" y="4882385"/>
            <a:ext cx="8643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kumimoji="0"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24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3732" name="Line 68"/>
          <p:cNvSpPr>
            <a:spLocks noChangeShapeType="1"/>
          </p:cNvSpPr>
          <p:nvPr/>
        </p:nvSpPr>
        <p:spPr bwMode="auto">
          <a:xfrm flipH="1">
            <a:off x="9003232" y="4229370"/>
            <a:ext cx="0" cy="6477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 noProof="1"/>
          </a:p>
        </p:txBody>
      </p:sp>
      <p:sp>
        <p:nvSpPr>
          <p:cNvPr id="753733" name="Text Box 69"/>
          <p:cNvSpPr txBox="1">
            <a:spLocks noChangeArrowheads="1"/>
          </p:cNvSpPr>
          <p:nvPr/>
        </p:nvSpPr>
        <p:spPr bwMode="auto">
          <a:xfrm>
            <a:off x="8535619" y="4877070"/>
            <a:ext cx="937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24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412740" y="2092165"/>
            <a:ext cx="16369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collision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8" name="AutoShape 8"/>
          <p:cNvSpPr>
            <a:spLocks noChangeArrowheads="1"/>
          </p:cNvSpPr>
          <p:nvPr/>
        </p:nvSpPr>
        <p:spPr bwMode="auto">
          <a:xfrm>
            <a:off x="7124121" y="1596961"/>
            <a:ext cx="3758221" cy="1055608"/>
          </a:xfrm>
          <a:prstGeom prst="wedgeRoundRectCallout">
            <a:avLst>
              <a:gd name="adj1" fmla="val -41140"/>
              <a:gd name="adj2" fmla="val 891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Chaining </a:t>
            </a:r>
            <a:r>
              <a:rPr lang="en-US" sz="2800" noProof="1" smtClean="0">
                <a:solidFill>
                  <a:srgbClr val="FFFFFF"/>
                </a:solidFill>
              </a:rPr>
              <a:t>the elements </a:t>
            </a:r>
            <a:r>
              <a:rPr lang="en-US" sz="2800" noProof="1">
                <a:solidFill>
                  <a:srgbClr val="FFFFFF"/>
                </a:solidFill>
              </a:rPr>
              <a:t>in case of collision</a:t>
            </a:r>
          </a:p>
        </p:txBody>
      </p:sp>
      <p:graphicFrame>
        <p:nvGraphicFramePr>
          <p:cNvPr id="49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672965"/>
              </p:ext>
            </p:extLst>
          </p:nvPr>
        </p:nvGraphicFramePr>
        <p:xfrm>
          <a:off x="4523657" y="3717236"/>
          <a:ext cx="7031135" cy="609600"/>
        </p:xfrm>
        <a:graphic>
          <a:graphicData uri="http://schemas.openxmlformats.org/drawingml/2006/table">
            <a:tbl>
              <a:tblPr/>
              <a:tblGrid>
                <a:gridCol w="976840"/>
                <a:gridCol w="979234"/>
                <a:gridCol w="976840"/>
                <a:gridCol w="976840"/>
                <a:gridCol w="1167701"/>
                <a:gridCol w="976840"/>
                <a:gridCol w="976840"/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Mimi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Kiro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Pesho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Lili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646129"/>
              </p:ext>
            </p:extLst>
          </p:nvPr>
        </p:nvGraphicFramePr>
        <p:xfrm>
          <a:off x="4510410" y="3208312"/>
          <a:ext cx="7027998" cy="419472"/>
        </p:xfrm>
        <a:graphic>
          <a:graphicData uri="http://schemas.openxmlformats.org/drawingml/2006/table">
            <a:tbl>
              <a:tblPr/>
              <a:tblGrid>
                <a:gridCol w="1003648"/>
                <a:gridCol w="961354"/>
                <a:gridCol w="990600"/>
                <a:gridCol w="990600"/>
                <a:gridCol w="1143000"/>
                <a:gridCol w="990600"/>
                <a:gridCol w="948196"/>
              </a:tblGrid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cap="flat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m-1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3960812" y="3727176"/>
            <a:ext cx="486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Rectangle 4"/>
          <p:cNvSpPr>
            <a:spLocks noChangeArrowheads="1"/>
          </p:cNvSpPr>
          <p:nvPr/>
        </p:nvSpPr>
        <p:spPr bwMode="auto">
          <a:xfrm>
            <a:off x="2450064" y="2951127"/>
            <a:ext cx="372649" cy="4272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8674" name="Picture 2" descr="http://www.secondpicture.com/tutorials/3d/3d_chrome_chain_in_3ds_max_using_a_bump_map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05046" y="4419600"/>
            <a:ext cx="2788220" cy="18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454567" y="1769288"/>
            <a:ext cx="372649" cy="4272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Line 68"/>
          <p:cNvSpPr>
            <a:spLocks noChangeShapeType="1"/>
          </p:cNvSpPr>
          <p:nvPr/>
        </p:nvSpPr>
        <p:spPr bwMode="auto">
          <a:xfrm flipH="1">
            <a:off x="11065142" y="4250636"/>
            <a:ext cx="0" cy="6477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b="1" noProof="1"/>
          </a:p>
        </p:txBody>
      </p:sp>
      <p:sp>
        <p:nvSpPr>
          <p:cNvPr id="37" name="Text Box 69"/>
          <p:cNvSpPr txBox="1">
            <a:spLocks noChangeArrowheads="1"/>
          </p:cNvSpPr>
          <p:nvPr/>
        </p:nvSpPr>
        <p:spPr bwMode="auto">
          <a:xfrm>
            <a:off x="10583814" y="4873488"/>
            <a:ext cx="98285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24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023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8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Open addressing </a:t>
            </a:r>
            <a:r>
              <a:rPr lang="en-US" dirty="0" smtClean="0"/>
              <a:t>as collision resolution strategy means to take another slot in the hash-table in case of collision, e.g.</a:t>
            </a:r>
          </a:p>
          <a:p>
            <a:pPr lvl="1">
              <a:lnSpc>
                <a:spcPct val="108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Linear probing</a:t>
            </a:r>
            <a:r>
              <a:rPr lang="en-US" dirty="0" smtClean="0"/>
              <a:t>: take the next empty slot just after the collision</a:t>
            </a:r>
          </a:p>
          <a:p>
            <a:pPr lvl="2">
              <a:lnSpc>
                <a:spcPct val="108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</a:p>
          <a:p>
            <a:pPr lvl="2">
              <a:lnSpc>
                <a:spcPct val="108000"/>
              </a:lnSpc>
            </a:pPr>
            <a:r>
              <a:rPr lang="en-US" dirty="0" smtClean="0"/>
              <a:t>where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/>
              <a:t> is </a:t>
            </a:r>
            <a:r>
              <a:rPr lang="en-US" dirty="0"/>
              <a:t>the </a:t>
            </a:r>
            <a:r>
              <a:rPr lang="en-US" dirty="0" smtClean="0"/>
              <a:t>attempt number: </a:t>
            </a:r>
            <a:r>
              <a:rPr lang="en-US" dirty="0"/>
              <a:t>0, 1, </a:t>
            </a:r>
            <a:r>
              <a:rPr lang="en-US" dirty="0" smtClean="0"/>
              <a:t>2, …</a:t>
            </a:r>
            <a:endParaRPr lang="en-US" b="1" baseline="30000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8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Quadratic probing</a:t>
            </a:r>
            <a:r>
              <a:rPr lang="en-US" dirty="0" smtClean="0"/>
              <a:t>: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baseline="30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en-US" dirty="0" smtClean="0"/>
              <a:t> next slot is calculated by a quadratic polynomial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25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25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 smtClean="0"/>
              <a:t> are some constants)</a:t>
            </a:r>
          </a:p>
          <a:p>
            <a:pPr lvl="2">
              <a:lnSpc>
                <a:spcPct val="108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25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*i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25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*i</a:t>
            </a:r>
            <a:r>
              <a:rPr lang="en-US" b="1" baseline="30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pPr lvl="1">
              <a:lnSpc>
                <a:spcPct val="108000"/>
              </a:lnSpc>
            </a:pPr>
            <a:r>
              <a:rPr lang="en-US" dirty="0" smtClean="0"/>
              <a:t>Re-hashing: use separate (second) hash-function for collisions</a:t>
            </a:r>
          </a:p>
          <a:p>
            <a:pPr lvl="2">
              <a:lnSpc>
                <a:spcPct val="108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h(key,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b="1" baseline="-25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(key)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i*h</a:t>
            </a:r>
            <a:r>
              <a:rPr lang="en-US" b="1" baseline="-25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(key)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Resolution: Open Addressing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6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load factor </a:t>
            </a:r>
            <a:r>
              <a:rPr lang="en-US" dirty="0" smtClean="0"/>
              <a:t>(fill factor)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used cells / all cells</a:t>
            </a:r>
            <a:endParaRPr lang="en-US" dirty="0"/>
          </a:p>
          <a:p>
            <a:pPr lvl="1"/>
            <a:r>
              <a:rPr lang="en-US" dirty="0" smtClean="0"/>
              <a:t>How much the hash table is filled, e.g. 65%</a:t>
            </a:r>
          </a:p>
          <a:p>
            <a:r>
              <a:rPr lang="en-US" dirty="0" smtClean="0"/>
              <a:t>Smaller fill factor leads to:</a:t>
            </a:r>
          </a:p>
          <a:p>
            <a:pPr lvl="1"/>
            <a:r>
              <a:rPr lang="en-US" dirty="0" smtClean="0"/>
              <a:t>Less collisions (faster average seek time)</a:t>
            </a:r>
          </a:p>
          <a:p>
            <a:pPr lvl="1"/>
            <a:r>
              <a:rPr lang="en-US" dirty="0" smtClean="0"/>
              <a:t>More memory consumption</a:t>
            </a:r>
          </a:p>
          <a:p>
            <a:r>
              <a:rPr lang="en-US" dirty="0" smtClean="0"/>
              <a:t>Recommended fill factors:</a:t>
            </a:r>
          </a:p>
          <a:p>
            <a:pPr lvl="1"/>
            <a:r>
              <a:rPr lang="en-US" dirty="0" smtClean="0"/>
              <a:t>When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chaining </a:t>
            </a:r>
            <a:r>
              <a:rPr lang="en-US" dirty="0" smtClean="0"/>
              <a:t>is used as collision resolution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less </a:t>
            </a:r>
            <a:r>
              <a:rPr lang="en-US" dirty="0"/>
              <a:t>than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75%</a:t>
            </a:r>
          </a:p>
          <a:p>
            <a:pPr lvl="1"/>
            <a:r>
              <a:rPr lang="en-US" dirty="0" smtClean="0"/>
              <a:t>When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open addressing </a:t>
            </a:r>
            <a:r>
              <a:rPr lang="en-US" dirty="0" smtClean="0"/>
              <a:t>is used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less </a:t>
            </a:r>
            <a:r>
              <a:rPr lang="en-US" dirty="0"/>
              <a:t>than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50%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the Hash-Table Should Be?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12" y="2057400"/>
            <a:ext cx="3042172" cy="2920485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06404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Item to Hash Table </a:t>
            </a:r>
            <a:r>
              <a:rPr lang="en-US" smtClean="0"/>
              <a:t>With Chaining</a:t>
            </a:r>
            <a:endParaRPr lang="en-US" dirty="0"/>
          </a:p>
        </p:txBody>
      </p:sp>
      <p:sp>
        <p:nvSpPr>
          <p:cNvPr id="5" name="Line 49"/>
          <p:cNvSpPr>
            <a:spLocks noChangeShapeType="1"/>
          </p:cNvSpPr>
          <p:nvPr/>
        </p:nvSpPr>
        <p:spPr bwMode="auto">
          <a:xfrm>
            <a:off x="6674566" y="5101362"/>
            <a:ext cx="0" cy="45976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6322310" y="5523179"/>
            <a:ext cx="6912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kumimoji="0" lang="en-US" sz="18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Ivan</a:t>
            </a:r>
            <a:endParaRPr kumimoji="0" lang="en-US" sz="18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 Box 55"/>
          <p:cNvSpPr txBox="1">
            <a:spLocks noChangeArrowheads="1"/>
          </p:cNvSpPr>
          <p:nvPr/>
        </p:nvSpPr>
        <p:spPr bwMode="auto">
          <a:xfrm>
            <a:off x="6903052" y="5517775"/>
            <a:ext cx="10006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18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18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3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2268"/>
              </p:ext>
            </p:extLst>
          </p:nvPr>
        </p:nvGraphicFramePr>
        <p:xfrm>
          <a:off x="5561011" y="4547147"/>
          <a:ext cx="5486401" cy="609600"/>
        </p:xfrm>
        <a:graphic>
          <a:graphicData uri="http://schemas.openxmlformats.org/drawingml/2006/table">
            <a:tbl>
              <a:tblPr/>
              <a:tblGrid>
                <a:gridCol w="762229"/>
                <a:gridCol w="764096"/>
                <a:gridCol w="762229"/>
                <a:gridCol w="762229"/>
                <a:gridCol w="911160"/>
                <a:gridCol w="762229"/>
                <a:gridCol w="762229"/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Mimi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Kiro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Lili</a:t>
                      </a:r>
                    </a:p>
                  </a:txBody>
                  <a:tcPr marL="121888" marR="121888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448520"/>
              </p:ext>
            </p:extLst>
          </p:nvPr>
        </p:nvGraphicFramePr>
        <p:xfrm>
          <a:off x="5547764" y="4163196"/>
          <a:ext cx="5486400" cy="332604"/>
        </p:xfrm>
        <a:graphic>
          <a:graphicData uri="http://schemas.openxmlformats.org/drawingml/2006/table">
            <a:tbl>
              <a:tblPr/>
              <a:tblGrid>
                <a:gridCol w="783497"/>
                <a:gridCol w="750480"/>
                <a:gridCol w="773311"/>
                <a:gridCol w="773311"/>
                <a:gridCol w="892282"/>
                <a:gridCol w="773311"/>
                <a:gridCol w="740208"/>
              </a:tblGrid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cap="flat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…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m-1</a:t>
                      </a:r>
                      <a:endParaRPr kumimoji="1" lang="bg-BG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021584" y="4586956"/>
            <a:ext cx="486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9536" y="13716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Add(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</a:rPr>
              <a:t>"Tanio"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3316061" y="1755844"/>
            <a:ext cx="41923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hash(</a:t>
            </a:r>
            <a:r>
              <a:rPr lang="en-US" sz="25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"Tanio"</a:t>
            </a:r>
            <a:r>
              <a:rPr lang="en-US" sz="25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) % m = 3</a:t>
            </a:r>
            <a:endParaRPr lang="en-US" sz="25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0147" y="2516771"/>
            <a:ext cx="2954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Fill factor &gt;= 75%?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760412" y="4540790"/>
            <a:ext cx="2786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Resize &amp; rehash</a:t>
            </a:r>
            <a:endParaRPr lang="en-US" sz="2800" dirty="0"/>
          </a:p>
        </p:txBody>
      </p:sp>
      <p:sp>
        <p:nvSpPr>
          <p:cNvPr id="23" name="Line 60"/>
          <p:cNvSpPr>
            <a:spLocks noChangeShapeType="1"/>
          </p:cNvSpPr>
          <p:nvPr/>
        </p:nvSpPr>
        <p:spPr bwMode="auto">
          <a:xfrm>
            <a:off x="1936335" y="1886312"/>
            <a:ext cx="1" cy="6397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24" name="Line 60"/>
          <p:cNvSpPr>
            <a:spLocks noChangeShapeType="1"/>
          </p:cNvSpPr>
          <p:nvPr/>
        </p:nvSpPr>
        <p:spPr bwMode="auto">
          <a:xfrm flipH="1">
            <a:off x="1936336" y="3074942"/>
            <a:ext cx="9658" cy="14658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25" name="TextBox 24"/>
          <p:cNvSpPr txBox="1"/>
          <p:nvPr/>
        </p:nvSpPr>
        <p:spPr>
          <a:xfrm>
            <a:off x="2077450" y="343079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yes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6" name="Line 60"/>
          <p:cNvSpPr>
            <a:spLocks noChangeShapeType="1"/>
          </p:cNvSpPr>
          <p:nvPr/>
        </p:nvSpPr>
        <p:spPr bwMode="auto">
          <a:xfrm flipV="1">
            <a:off x="3470688" y="2743200"/>
            <a:ext cx="1252491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27" name="TextBox 26"/>
          <p:cNvSpPr txBox="1"/>
          <p:nvPr/>
        </p:nvSpPr>
        <p:spPr>
          <a:xfrm>
            <a:off x="3709185" y="26670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no</a:t>
            </a:r>
            <a:endParaRPr lang="en-US" sz="2800" dirty="0">
              <a:solidFill>
                <a:schemeClr val="tx2"/>
              </a:solidFill>
            </a:endParaRPr>
          </a:p>
        </p:txBody>
      </p:sp>
      <p:cxnSp>
        <p:nvCxnSpPr>
          <p:cNvPr id="30" name="Elbow Connector 29"/>
          <p:cNvCxnSpPr/>
          <p:nvPr/>
        </p:nvCxnSpPr>
        <p:spPr>
          <a:xfrm rot="5400000" flipH="1" flipV="1">
            <a:off x="2708239" y="2862225"/>
            <a:ext cx="2581348" cy="1447802"/>
          </a:xfrm>
          <a:prstGeom prst="bentConnector3">
            <a:avLst>
              <a:gd name="adj1" fmla="val -720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ine 60"/>
          <p:cNvSpPr>
            <a:spLocks noChangeShapeType="1"/>
          </p:cNvSpPr>
          <p:nvPr/>
        </p:nvSpPr>
        <p:spPr bwMode="auto">
          <a:xfrm>
            <a:off x="8228012" y="2362199"/>
            <a:ext cx="6552" cy="175260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0" name="TextBox 49"/>
          <p:cNvSpPr txBox="1"/>
          <p:nvPr/>
        </p:nvSpPr>
        <p:spPr>
          <a:xfrm>
            <a:off x="7903674" y="1746731"/>
            <a:ext cx="32199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map[3] == null?</a:t>
            </a:r>
            <a:endParaRPr lang="en-US" sz="2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1" name="Line 60"/>
          <p:cNvSpPr>
            <a:spLocks noChangeShapeType="1"/>
          </p:cNvSpPr>
          <p:nvPr/>
        </p:nvSpPr>
        <p:spPr bwMode="auto">
          <a:xfrm>
            <a:off x="8234564" y="2800439"/>
            <a:ext cx="1365048" cy="1896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2" name="TextBox 51"/>
          <p:cNvSpPr txBox="1"/>
          <p:nvPr/>
        </p:nvSpPr>
        <p:spPr>
          <a:xfrm>
            <a:off x="5812521" y="3430799"/>
            <a:ext cx="2486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Insert(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</a:rPr>
              <a:t>"Tanio"</a:t>
            </a:r>
            <a:r>
              <a:rPr lang="en-US" sz="2800" noProof="1" smtClean="0"/>
              <a:t>)</a:t>
            </a:r>
            <a:endParaRPr lang="en-US" sz="2800" noProof="1"/>
          </a:p>
        </p:txBody>
      </p:sp>
      <p:sp>
        <p:nvSpPr>
          <p:cNvPr id="53" name="Line 60"/>
          <p:cNvSpPr>
            <a:spLocks noChangeShapeType="1"/>
          </p:cNvSpPr>
          <p:nvPr/>
        </p:nvSpPr>
        <p:spPr bwMode="auto">
          <a:xfrm>
            <a:off x="7248189" y="2018675"/>
            <a:ext cx="655485" cy="949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4" name="TextBox 53"/>
          <p:cNvSpPr txBox="1"/>
          <p:nvPr/>
        </p:nvSpPr>
        <p:spPr>
          <a:xfrm>
            <a:off x="9383654" y="2379032"/>
            <a:ext cx="18222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noProof="1"/>
              <a:t>I</a:t>
            </a:r>
            <a:r>
              <a:rPr lang="en-US" sz="2500" noProof="1" smtClean="0"/>
              <a:t>nitiliaze</a:t>
            </a:r>
          </a:p>
          <a:p>
            <a:pPr algn="ctr"/>
            <a:r>
              <a:rPr lang="en-US" sz="2500" noProof="1" smtClean="0"/>
              <a:t>linked list</a:t>
            </a:r>
            <a:endParaRPr lang="en-US" sz="2500" noProof="1"/>
          </a:p>
        </p:txBody>
      </p:sp>
      <p:sp>
        <p:nvSpPr>
          <p:cNvPr id="55" name="Line 49"/>
          <p:cNvSpPr>
            <a:spLocks noChangeShapeType="1"/>
          </p:cNvSpPr>
          <p:nvPr/>
        </p:nvSpPr>
        <p:spPr bwMode="auto">
          <a:xfrm>
            <a:off x="6674566" y="5892511"/>
            <a:ext cx="0" cy="45976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6" name="Text Box 55"/>
          <p:cNvSpPr txBox="1">
            <a:spLocks noChangeArrowheads="1"/>
          </p:cNvSpPr>
          <p:nvPr/>
        </p:nvSpPr>
        <p:spPr bwMode="auto">
          <a:xfrm>
            <a:off x="6167606" y="6336268"/>
            <a:ext cx="10006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18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18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7" name="Line 49"/>
          <p:cNvSpPr>
            <a:spLocks noChangeShapeType="1"/>
          </p:cNvSpPr>
          <p:nvPr/>
        </p:nvSpPr>
        <p:spPr bwMode="auto">
          <a:xfrm>
            <a:off x="7417132" y="5101362"/>
            <a:ext cx="0" cy="45976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58" name="Text Box 55"/>
          <p:cNvSpPr txBox="1">
            <a:spLocks noChangeArrowheads="1"/>
          </p:cNvSpPr>
          <p:nvPr/>
        </p:nvSpPr>
        <p:spPr bwMode="auto">
          <a:xfrm>
            <a:off x="10122990" y="5513528"/>
            <a:ext cx="10006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1800" b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kumimoji="0" lang="en-US" sz="1800" b="1" noProof="1">
              <a:solidFill>
                <a:schemeClr val="tx1">
                  <a:lumMod val="40000"/>
                  <a:lumOff val="6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9" name="Line 49"/>
          <p:cNvSpPr>
            <a:spLocks noChangeShapeType="1"/>
          </p:cNvSpPr>
          <p:nvPr/>
        </p:nvSpPr>
        <p:spPr bwMode="auto">
          <a:xfrm>
            <a:off x="10637070" y="5097115"/>
            <a:ext cx="0" cy="45976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 sz="1800" b="1" noProof="1"/>
          </a:p>
        </p:txBody>
      </p:sp>
      <p:sp>
        <p:nvSpPr>
          <p:cNvPr id="62" name="TextBox 61"/>
          <p:cNvSpPr txBox="1"/>
          <p:nvPr/>
        </p:nvSpPr>
        <p:spPr>
          <a:xfrm>
            <a:off x="8456612" y="229618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yes</a:t>
            </a:r>
            <a:endParaRPr lang="en-US" sz="2800" dirty="0">
              <a:solidFill>
                <a:schemeClr val="tx2"/>
              </a:solidFill>
            </a:endParaRPr>
          </a:p>
        </p:txBody>
      </p:sp>
      <p:cxnSp>
        <p:nvCxnSpPr>
          <p:cNvPr id="63" name="Elbow Connector 62"/>
          <p:cNvCxnSpPr/>
          <p:nvPr/>
        </p:nvCxnSpPr>
        <p:spPr>
          <a:xfrm rot="10800000" flipV="1">
            <a:off x="8234564" y="3316281"/>
            <a:ext cx="1918316" cy="200594"/>
          </a:xfrm>
          <a:prstGeom prst="bentConnector3">
            <a:avLst>
              <a:gd name="adj1" fmla="val 1045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1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74814" y="4157308"/>
            <a:ext cx="8839198" cy="820600"/>
          </a:xfrm>
        </p:spPr>
        <p:txBody>
          <a:bodyPr/>
          <a:lstStyle/>
          <a:p>
            <a:pPr marL="442913" indent="-442913"/>
            <a:r>
              <a:rPr lang="en-US" dirty="0" smtClean="0"/>
              <a:t>Lab Exercise</a:t>
            </a:r>
          </a:p>
        </p:txBody>
      </p:sp>
      <p:sp>
        <p:nvSpPr>
          <p:cNvPr id="8" name="Subtitle 2"/>
          <p:cNvSpPr>
            <a:spLocks noGrp="1"/>
          </p:cNvSpPr>
          <p:nvPr>
            <p:ph type="body" idx="1"/>
          </p:nvPr>
        </p:nvSpPr>
        <p:spPr>
          <a:xfrm>
            <a:off x="1674814" y="4943272"/>
            <a:ext cx="8839198" cy="1365365"/>
          </a:xfrm>
        </p:spPr>
        <p:txBody>
          <a:bodyPr/>
          <a:lstStyle/>
          <a:p>
            <a:r>
              <a:rPr lang="en-US" dirty="0" smtClean="0"/>
              <a:t>Implement a Hash-Table with Chaining as Collision Resolution</a:t>
            </a:r>
            <a:endParaRPr lang="en-US" dirty="0"/>
          </a:p>
        </p:txBody>
      </p:sp>
      <p:pic>
        <p:nvPicPr>
          <p:cNvPr id="9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913" y="11430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3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hash-table performance depends on the probability</a:t>
            </a:r>
            <a:br>
              <a:rPr lang="en-US" dirty="0" smtClean="0"/>
            </a:br>
            <a:r>
              <a:rPr lang="en-US" dirty="0" smtClean="0"/>
              <a:t>of collisions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Less collisions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faster </a:t>
            </a:r>
            <a:r>
              <a:rPr lang="en-US" dirty="0" smtClean="0">
                <a:sym typeface="Wingdings" panose="05000000000000000000" pitchFamily="2" charset="2"/>
              </a:rPr>
              <a:t>add / find / delete operations</a:t>
            </a:r>
            <a:endParaRPr lang="en-US" dirty="0" smtClean="0"/>
          </a:p>
          <a:p>
            <a:r>
              <a:rPr lang="en-US" dirty="0" smtClean="0"/>
              <a:t>How to implement a good (efficient) hash function?</a:t>
            </a:r>
          </a:p>
          <a:p>
            <a:pPr lvl="1"/>
            <a:r>
              <a:rPr lang="en-US" dirty="0" smtClean="0"/>
              <a:t>A good hash-function should distribute the </a:t>
            </a:r>
            <a:r>
              <a:rPr lang="en-US" dirty="0"/>
              <a:t>input values </a:t>
            </a:r>
            <a:r>
              <a:rPr lang="en-US" dirty="0" smtClean="0"/>
              <a:t>uniformly</a:t>
            </a:r>
            <a:endParaRPr lang="bg-BG" dirty="0" smtClean="0"/>
          </a:p>
          <a:p>
            <a:pPr lvl="1"/>
            <a:r>
              <a:rPr lang="en-US" dirty="0" smtClean="0"/>
              <a:t>The hash code calculation process should be fast</a:t>
            </a:r>
          </a:p>
          <a:p>
            <a:r>
              <a:rPr lang="en-US" dirty="0" smtClean="0"/>
              <a:t>Integer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</a:t>
            </a:r>
            <a:r>
              <a:rPr lang="en-US" dirty="0" smtClean="0">
                <a:sym typeface="Wingdings" panose="05000000000000000000" pitchFamily="2" charset="2"/>
              </a:rPr>
              <a:t> as hash value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%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size</a:t>
            </a:r>
            <a:r>
              <a:rPr lang="en-US" dirty="0" smtClean="0">
                <a:sym typeface="Wingdings" panose="05000000000000000000" pitchFamily="2" charset="2"/>
              </a:rPr>
              <a:t> as hash-table slot)</a:t>
            </a:r>
            <a:endParaRPr lang="en-US" dirty="0" smtClean="0"/>
          </a:p>
          <a:p>
            <a:r>
              <a:rPr lang="en-US" dirty="0" smtClean="0"/>
              <a:t>Real number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use the bitwise representation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r</a:t>
            </a:r>
          </a:p>
          <a:p>
            <a:r>
              <a:rPr lang="en-US" dirty="0" smtClean="0"/>
              <a:t>String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use </a:t>
            </a:r>
            <a:r>
              <a:rPr lang="en-US" dirty="0" smtClean="0">
                <a:sym typeface="Wingdings" panose="05000000000000000000" pitchFamily="2" charset="2"/>
              </a:rPr>
              <a:t>a formula over the Unicode representation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a Good Hash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3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C# / Java objects already have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GetHashCode()</a:t>
            </a:r>
            <a:r>
              <a:rPr lang="en-US" dirty="0" smtClean="0"/>
              <a:t> method</a:t>
            </a:r>
          </a:p>
          <a:p>
            <a:pPr lvl="1"/>
            <a:r>
              <a:rPr lang="en-US" dirty="0" smtClean="0"/>
              <a:t>Primitive types 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</a:t>
            </a:r>
            <a:r>
              <a:rPr lang="en-US" dirty="0" smtClean="0"/>
              <a:t>, …</a:t>
            </a:r>
          </a:p>
          <a:p>
            <a:pPr lvl="1"/>
            <a:r>
              <a:rPr lang="en-US" dirty="0" smtClean="0"/>
              <a:t>Built-in types like: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noProof="1"/>
              <a:t> </a:t>
            </a:r>
            <a:r>
              <a:rPr lang="en-US" noProof="1" smtClean="0"/>
              <a:t>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Guid</a:t>
            </a:r>
            <a:r>
              <a:rPr lang="en-US" noProof="1" smtClean="0"/>
              <a:t> </a:t>
            </a:r>
          </a:p>
          <a:p>
            <a:pPr lvl="1"/>
            <a:endParaRPr lang="en-US" noProof="1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Hash Functions in C# / Java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89011" y="3124200"/>
            <a:ext cx="10235221" cy="35035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c, hash1 = 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5381&lt;&lt;16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 +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5381; int hash2 = hash1;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char *s = src;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while ((c = s[0]) != 0)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hash1 = ((hash1 &lt;&lt; 5) + hash1) ^ c;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 = s[1];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if (c == 0)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break;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hash2 = ((hash2 &lt;&lt; 5) + hash2) ^ c;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s += 2;</a:t>
            </a:r>
          </a:p>
          <a:p>
            <a:pPr>
              <a:spcAft>
                <a:spcPts val="200"/>
              </a:spcAft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return hash1 + (hash2 * 1566083941);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499505" y="5469394"/>
            <a:ext cx="3048000" cy="1055608"/>
          </a:xfrm>
          <a:prstGeom prst="wedgeRoundRectCallout">
            <a:avLst>
              <a:gd name="adj1" fmla="val -23762"/>
              <a:gd name="adj2" fmla="val -240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Hash function for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44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have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composite key</a:t>
            </a:r>
          </a:p>
          <a:p>
            <a:pPr lvl="1"/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MiddleName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dirty="0" smtClean="0"/>
              <a:t>?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/>
              <a:t>Convert keys to string and get its hash code:</a:t>
            </a:r>
          </a:p>
          <a:p>
            <a:pPr marL="892237" lvl="1" indent="-514350">
              <a:buFont typeface="+mj-lt"/>
              <a:buAutoNum type="arabicPeriod"/>
            </a:pPr>
            <a:endParaRPr lang="en-US" dirty="0" smtClean="0"/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/>
              <a:t>Use a custom hash-code function: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Functions on Composite Keys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2812" y="4495800"/>
            <a:ext cx="10668000" cy="19902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hashCode = (this.FirstName != null ?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this.FirstName.GetHashCode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: 0);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hashCode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(hashCode * 397) ^ (this.MiddleName != null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this.MiddleName.GetHashCode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: 0);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hashCode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= (hashCode * 397) ^ (this.LastName != null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this.LastName.GetHashCode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: 0);</a:t>
            </a:r>
          </a:p>
          <a:p>
            <a:pPr>
              <a:spcBef>
                <a:spcPts val="400"/>
              </a:spcBef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hashCode;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2812" y="3276600"/>
            <a:ext cx="106680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key = string.Format("{0}-{1}-{2}", FirstName, MiddleName, LastName);</a:t>
            </a:r>
          </a:p>
        </p:txBody>
      </p:sp>
    </p:spTree>
    <p:extLst>
      <p:ext uri="{BB962C8B-B14F-4D97-AF65-F5344CB8AC3E}">
        <p14:creationId xmlns:p14="http://schemas.microsoft.com/office/powerpoint/2010/main" val="185162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Hash table efficiency depends on: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Efficient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hash-functions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Most implementations use the built-in hash-functions in C# / Java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Collisions should be as low as possible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Fill factor </a:t>
            </a:r>
            <a:r>
              <a:rPr lang="en-US" dirty="0" smtClean="0"/>
              <a:t>(used buckets / all buckets)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ym typeface="Wingdings" panose="05000000000000000000" pitchFamily="2" charset="2"/>
              </a:rPr>
              <a:t>Typically 70% fill  resize and rehash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ym typeface="Wingdings" panose="05000000000000000000" pitchFamily="2" charset="2"/>
              </a:rPr>
              <a:t>Avoid frequent resizing! Define the hash table capacity in advance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Collisions resolution </a:t>
            </a:r>
            <a:r>
              <a:rPr lang="en-US" dirty="0" smtClean="0">
                <a:sym typeface="Wingdings" panose="05000000000000000000" pitchFamily="2" charset="2"/>
              </a:rPr>
              <a:t>algorithm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ym typeface="Wingdings" panose="05000000000000000000" pitchFamily="2" charset="2"/>
              </a:rPr>
              <a:t>Most implementations use chaining </a:t>
            </a:r>
            <a:r>
              <a:rPr lang="en-US" smtClean="0">
                <a:sym typeface="Wingdings" panose="05000000000000000000" pitchFamily="2" charset="2"/>
              </a:rPr>
              <a:t>with linked list</a:t>
            </a:r>
            <a:endParaRPr lang="en-US" dirty="0" smtClean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Hash Tables and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83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Dictionary (Map) Abstract Data Type</a:t>
            </a:r>
            <a:endParaRPr lang="en-US" dirty="0"/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Hash Tables, Hashing and Collision Resolution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Dictionary&lt;TKey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>
                <a:solidFill>
                  <a:srgbClr val="F3CD60"/>
                </a:solidFill>
              </a:rPr>
              <a:t>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TValue&gt;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dirty="0" smtClean="0"/>
              <a:t>Class</a:t>
            </a:r>
            <a:endParaRPr lang="en-US" dirty="0"/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Sets: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HashSet&lt;T&gt;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SortedSet&lt;T&gt;</a:t>
            </a:r>
            <a:endParaRPr lang="en-US" b="1" noProof="1">
              <a:solidFill>
                <a:srgbClr val="F3CD6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3" y="2133600"/>
            <a:ext cx="3044930" cy="3926217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3412" y="4173184"/>
            <a:ext cx="4648200" cy="2227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Hash tables </a:t>
            </a:r>
            <a:r>
              <a:rPr lang="en-US" dirty="0" smtClean="0"/>
              <a:t>are the most efficient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dictionary</a:t>
            </a:r>
            <a:r>
              <a:rPr lang="en-US" dirty="0" smtClean="0"/>
              <a:t> implementation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Add / Find / Delete take just few primitive operations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Speed does not depend on the size of the hash-table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Amortized complexity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O(1)</a:t>
            </a:r>
            <a:r>
              <a:rPr lang="en-US" dirty="0" smtClean="0"/>
              <a:t> – constant time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Finding an element in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hash-table</a:t>
            </a:r>
            <a:r>
              <a:rPr lang="en-US" dirty="0" smtClean="0"/>
              <a:t> holding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1 000 000 elements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takes average just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1-2 steps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Finding an element in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 </a:t>
            </a:r>
            <a:r>
              <a:rPr lang="en-US" dirty="0" smtClean="0"/>
              <a:t>holding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1 000 000 elements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takes average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500 000 steps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Hash Tables and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9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00600"/>
            <a:ext cx="10363200" cy="820600"/>
          </a:xfrm>
        </p:spPr>
        <p:txBody>
          <a:bodyPr/>
          <a:lstStyle/>
          <a:p>
            <a:r>
              <a:rPr lang="en-US" dirty="0" smtClean="0"/>
              <a:t>Hash Tables in C#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678768"/>
            <a:ext cx="10363200" cy="719034"/>
          </a:xfrm>
        </p:spPr>
        <p:txBody>
          <a:bodyPr/>
          <a:lstStyle/>
          <a:p>
            <a:r>
              <a:rPr lang="en-US" noProof="1" smtClean="0"/>
              <a:t>The </a:t>
            </a:r>
            <a:r>
              <a:rPr lang="en-US" b="1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dirty="0" smtClean="0"/>
              <a:t> Class</a:t>
            </a:r>
            <a:endParaRPr lang="en-US" dirty="0"/>
          </a:p>
        </p:txBody>
      </p:sp>
      <p:pic>
        <p:nvPicPr>
          <p:cNvPr id="4" name="Picture 2" descr="http://www.computer-books.us/images/csharpthebasic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304212" y="1981200"/>
            <a:ext cx="2437765" cy="1637552"/>
          </a:xfrm>
          <a:prstGeom prst="roundRect">
            <a:avLst>
              <a:gd name="adj" fmla="val 11470"/>
            </a:avLst>
          </a:prstGeom>
          <a:noFill/>
          <a:ln w="3175">
            <a:solidFill>
              <a:srgbClr val="FFFFFF">
                <a:alpha val="50000"/>
              </a:srgbClr>
            </a:solidFill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8612" y="1371600"/>
            <a:ext cx="5960972" cy="2856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441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Dictionaries: .NET Interfaces and Classes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141416" y="1219200"/>
            <a:ext cx="9905996" cy="5162000"/>
          </a:xfrm>
          <a:prstGeom prst="roundRect">
            <a:avLst>
              <a:gd name="adj" fmla="val 1587"/>
            </a:avLst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2530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086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3500" dirty="0" smtClean="0"/>
              <a:t>Implements </a:t>
            </a:r>
            <a:r>
              <a:rPr lang="en-US" sz="3500" dirty="0"/>
              <a:t>the ADT dictionary as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hash table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pPr marL="781050" lvl="1" indent="-323850">
              <a:lnSpc>
                <a:spcPct val="100000"/>
              </a:lnSpc>
            </a:pPr>
            <a:r>
              <a:rPr lang="en-US" dirty="0" smtClean="0"/>
              <a:t>The size </a:t>
            </a:r>
            <a:r>
              <a:rPr lang="en-US" dirty="0"/>
              <a:t>is dynamically increased as needed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dirty="0"/>
              <a:t>Contains a collection of </a:t>
            </a:r>
            <a:r>
              <a:rPr lang="en-US" dirty="0" smtClean="0"/>
              <a:t>key-value pairs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dirty="0" smtClean="0"/>
              <a:t>Collisions are resolved by chaining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dirty="0" smtClean="0"/>
              <a:t>Elements have almost random order</a:t>
            </a:r>
          </a:p>
          <a:p>
            <a:pPr marL="1073150" lvl="2" indent="-323850">
              <a:lnSpc>
                <a:spcPct val="100000"/>
              </a:lnSpc>
            </a:pPr>
            <a:r>
              <a:rPr lang="en-US" dirty="0" smtClean="0"/>
              <a:t>Ordered by </a:t>
            </a:r>
            <a:r>
              <a:rPr lang="en-US" dirty="0"/>
              <a:t>the hash code of </a:t>
            </a:r>
            <a:r>
              <a:rPr lang="en-US" dirty="0" smtClean="0"/>
              <a:t>the key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35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sz="35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500" dirty="0" smtClean="0"/>
              <a:t>relies on:</a:t>
            </a:r>
            <a:endParaRPr lang="en-US" sz="3500" dirty="0"/>
          </a:p>
          <a:p>
            <a:pPr marL="781050" lvl="1" indent="-323850">
              <a:lnSpc>
                <a:spcPct val="100000"/>
              </a:lnSpc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Object.</a:t>
            </a:r>
            <a:r>
              <a:rPr lang="en-US" b="1" dirty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Equals(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/>
              <a:t> </a:t>
            </a:r>
            <a:r>
              <a:rPr lang="en-US" dirty="0" smtClean="0"/>
              <a:t>– compares the keys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Object.GetHashCode()</a:t>
            </a:r>
            <a:r>
              <a:rPr lang="en-US" dirty="0" smtClean="0"/>
              <a:t> </a:t>
            </a:r>
            <a:r>
              <a:rPr lang="bg-BG" dirty="0" smtClean="0"/>
              <a:t>–</a:t>
            </a:r>
            <a:r>
              <a:rPr lang="en-US" dirty="0" smtClean="0"/>
              <a:t> calculates the hash codes of the keys</a:t>
            </a:r>
            <a:endParaRPr lang="en-US" dirty="0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endParaRPr lang="bg-BG" dirty="0"/>
          </a:p>
        </p:txBody>
      </p:sp>
      <p:pic>
        <p:nvPicPr>
          <p:cNvPr id="2050" name="Picture 2" descr="http://i.stack.imgur.com/rDp8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3078153"/>
            <a:ext cx="3562099" cy="162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266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5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Major operations</a:t>
            </a:r>
            <a:r>
              <a:rPr lang="en-US" dirty="0"/>
              <a:t>:</a:t>
            </a:r>
          </a:p>
          <a:p>
            <a:pPr marL="781050" lvl="1" indent="-323850"/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Add(key,</a:t>
            </a:r>
            <a:r>
              <a:rPr lang="en-US" b="1" noProof="1" smtClean="0">
                <a:solidFill>
                  <a:srgbClr val="F3CD60"/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value)</a:t>
            </a:r>
            <a:r>
              <a:rPr lang="en-US" dirty="0" smtClean="0"/>
              <a:t> </a:t>
            </a:r>
            <a:r>
              <a:rPr lang="en-US" dirty="0"/>
              <a:t>– adds an element </a:t>
            </a:r>
            <a:r>
              <a:rPr lang="en-US" dirty="0" smtClean="0"/>
              <a:t>by key + value</a:t>
            </a:r>
            <a:endParaRPr lang="en-US" dirty="0"/>
          </a:p>
          <a:p>
            <a:pPr marL="781050" lvl="1" indent="-323850"/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Remove(key)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/>
              <a:t>– removes </a:t>
            </a:r>
            <a:r>
              <a:rPr lang="en-US" dirty="0" smtClean="0"/>
              <a:t>a value by key</a:t>
            </a:r>
            <a:endParaRPr lang="en-US" dirty="0"/>
          </a:p>
          <a:p>
            <a:pPr marL="781050" lvl="1" indent="-323850"/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this[key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smtClean="0"/>
              <a:t>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 </a:t>
            </a:r>
            <a:r>
              <a:rPr lang="en-US" dirty="0" smtClean="0"/>
              <a:t>– add </a:t>
            </a:r>
            <a:r>
              <a:rPr lang="en-US" dirty="0"/>
              <a:t>/ replace element by key</a:t>
            </a:r>
          </a:p>
          <a:p>
            <a:pPr marL="781050" lvl="1" indent="-323850"/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this[key]</a:t>
            </a:r>
            <a:r>
              <a:rPr lang="en-US" dirty="0"/>
              <a:t> – gets an element by key</a:t>
            </a:r>
          </a:p>
          <a:p>
            <a:pPr marL="781050" lvl="1" indent="-323850"/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Clear()</a:t>
            </a:r>
            <a:r>
              <a:rPr lang="en-US" dirty="0" smtClean="0"/>
              <a:t> – removes all elements</a:t>
            </a:r>
          </a:p>
          <a:p>
            <a:pPr marL="781050" lvl="1" indent="-323850"/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Count</a:t>
            </a:r>
            <a:r>
              <a:rPr lang="en-US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– returns the number of elements</a:t>
            </a:r>
          </a:p>
          <a:p>
            <a:pPr marL="781050" lvl="1" indent="-323850"/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Keys</a:t>
            </a:r>
            <a:r>
              <a:rPr lang="en-US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– returns a collection of all keys (in unspecified order)</a:t>
            </a:r>
          </a:p>
          <a:p>
            <a:pPr marL="781050" lvl="1" indent="-323850"/>
            <a:r>
              <a:rPr lang="en-US" sz="3200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Values</a:t>
            </a:r>
            <a:r>
              <a:rPr lang="en-US" sz="3200" dirty="0" smtClean="0">
                <a:solidFill>
                  <a:srgbClr val="F3CD60"/>
                </a:solidFill>
              </a:rPr>
              <a:t> </a:t>
            </a:r>
            <a:r>
              <a:rPr lang="en-US" sz="3200" dirty="0" smtClean="0"/>
              <a:t>– returns a collection of all values (in unspecified order)</a:t>
            </a:r>
            <a:endParaRPr lang="en-US" dirty="0"/>
          </a:p>
        </p:txBody>
      </p:sp>
      <p:sp>
        <p:nvSpPr>
          <p:cNvPr id="65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dirty="0" smtClean="0"/>
              <a:t> (2)</a:t>
            </a:r>
            <a:endParaRPr lang="bg-BG" dirty="0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4799012" y="1119808"/>
            <a:ext cx="6019800" cy="605598"/>
          </a:xfrm>
          <a:prstGeom prst="wedgeRoundRectCallout">
            <a:avLst>
              <a:gd name="adj1" fmla="val -55873"/>
              <a:gd name="adj2" fmla="val 521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/>
              <a:t>Exception when the key already exists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8486788" y="2418632"/>
            <a:ext cx="3246424" cy="592924"/>
          </a:xfrm>
          <a:prstGeom prst="wedgeRoundRectCallout">
            <a:avLst>
              <a:gd name="adj1" fmla="val -67100"/>
              <a:gd name="adj2" fmla="val -41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/>
              <a:t>Returns true / false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151812" y="3886200"/>
            <a:ext cx="2714611" cy="969812"/>
          </a:xfrm>
          <a:prstGeom prst="wedgeRoundRectCallout">
            <a:avLst>
              <a:gd name="adj1" fmla="val -75708"/>
              <a:gd name="adj2" fmla="val -403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/>
              <a:t>Exception on non-existing key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3469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smtClean="0"/>
              <a:t> (3)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Major operations: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ContainsKey(key)</a:t>
            </a:r>
            <a:r>
              <a:rPr lang="en-US" dirty="0"/>
              <a:t> – checks </a:t>
            </a:r>
            <a:r>
              <a:rPr lang="en-US" dirty="0" smtClean="0"/>
              <a:t>if given key exists in the dictionary</a:t>
            </a:r>
            <a:endParaRPr lang="en-US" dirty="0"/>
          </a:p>
          <a:p>
            <a:pPr marL="781050" lvl="1" indent="-323850">
              <a:lnSpc>
                <a:spcPct val="100000"/>
              </a:lnSpc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ContainsValue(value)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dirty="0"/>
              <a:t>– checks whether the dictionary contains given value</a:t>
            </a:r>
          </a:p>
          <a:p>
            <a:pPr marL="1073150" lvl="2" indent="-323850">
              <a:lnSpc>
                <a:spcPct val="100000"/>
              </a:lnSpc>
            </a:pPr>
            <a:r>
              <a:rPr lang="en-US" dirty="0"/>
              <a:t>Warning: slow operation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O(n)</a:t>
            </a:r>
          </a:p>
          <a:p>
            <a:pPr marL="781050" lvl="1" indent="-323850">
              <a:lnSpc>
                <a:spcPct val="100000"/>
              </a:lnSpc>
            </a:pP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TryGetValue(key,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out</a:t>
            </a:r>
            <a:r>
              <a:rPr lang="en-US" b="1" dirty="0">
                <a:solidFill>
                  <a:srgbClr val="F3CD60"/>
                </a:solidFill>
              </a:rPr>
              <a:t>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value)</a:t>
            </a:r>
          </a:p>
          <a:p>
            <a:pPr marL="1073150" lvl="2" indent="-323850">
              <a:lnSpc>
                <a:spcPct val="100000"/>
              </a:lnSpc>
            </a:pPr>
            <a:r>
              <a:rPr lang="en-US" dirty="0"/>
              <a:t>If the key is found, returns it in the </a:t>
            </a:r>
            <a:r>
              <a:rPr lang="en-US" b="1" noProof="1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/>
              <a:t> </a:t>
            </a:r>
            <a:r>
              <a:rPr lang="en-US" dirty="0" smtClean="0"/>
              <a:t>parameter</a:t>
            </a:r>
            <a:endParaRPr lang="en-US" b="1" dirty="0">
              <a:solidFill>
                <a:srgbClr val="F3CD60"/>
              </a:solidFill>
            </a:endParaRPr>
          </a:p>
          <a:p>
            <a:pPr marL="1073150" lvl="2" indent="-323850">
              <a:lnSpc>
                <a:spcPct val="100000"/>
              </a:lnSpc>
            </a:pPr>
            <a:r>
              <a:rPr lang="en-US" dirty="0"/>
              <a:t>Otherwise returns </a:t>
            </a:r>
            <a:r>
              <a:rPr lang="en-US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664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5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dirty="0" smtClean="0"/>
              <a:t> – Example  </a:t>
            </a:r>
            <a:endParaRPr lang="bg-BG" dirty="0"/>
          </a:p>
        </p:txBody>
      </p:sp>
      <p:sp>
        <p:nvSpPr>
          <p:cNvPr id="655364" name="Rectangle 4"/>
          <p:cNvSpPr>
            <a:spLocks noChangeArrowheads="1"/>
          </p:cNvSpPr>
          <p:nvPr/>
        </p:nvSpPr>
        <p:spPr bwMode="auto">
          <a:xfrm>
            <a:off x="622414" y="1068680"/>
            <a:ext cx="10943998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studentGrades =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Dictionary&lt;string, int&gt;</a:t>
            </a: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studentGrades.Add("Ivan", 4);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studentGrades.Add("</a:t>
            </a: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Peter", 6);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studentGrades.Add("</a:t>
            </a: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Maria", 6);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studentGrades.Add("</a:t>
            </a: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George", 5);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peterGrade = studentGrades["Peter"];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Console.WriteLine("Peter's grade: {0}", </a:t>
            </a:r>
            <a:r>
              <a:rPr lang="en-US" sz="23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peterGrade);</a:t>
            </a:r>
            <a:endParaRPr lang="en-US" sz="23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Console.WriteLine("Is Peter in the hash table: {0}",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studentsGrades.ContainsKey("Peter"));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Console.WriteLine("Students and their grades:");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pair in studentsGrades)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Console.WriteLine("{0} --&gt; {1}", pair.Key, pair.Value);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1506" name="Picture 2" descr="http://oboerista.files.wordpress.com/2006/12/dictionary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423165">
            <a:off x="8824714" y="1772224"/>
            <a:ext cx="2293620" cy="1468514"/>
          </a:xfrm>
          <a:prstGeom prst="roundRect">
            <a:avLst>
              <a:gd name="adj" fmla="val 6700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81406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24400"/>
            <a:ext cx="10363200" cy="820600"/>
          </a:xfrm>
        </p:spPr>
        <p:txBody>
          <a:bodyPr/>
          <a:lstStyle/>
          <a:p>
            <a:r>
              <a:rPr lang="en-US" sz="4800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605566"/>
            <a:ext cx="10363200" cy="719034"/>
          </a:xfrm>
        </p:spPr>
        <p:txBody>
          <a:bodyPr/>
          <a:lstStyle/>
          <a:p>
            <a:r>
              <a:rPr lang="en-US" noProof="1" smtClean="0"/>
              <a:t>Live Demo</a:t>
            </a:r>
            <a:endParaRPr lang="en-US" dirty="0"/>
          </a:p>
        </p:txBody>
      </p:sp>
      <p:pic>
        <p:nvPicPr>
          <p:cNvPr id="20482" name="Picture 2" descr="http://www.a-i-a.com/images/liveDemoImage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324" y="1828800"/>
            <a:ext cx="5274298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http://cf.ydcdn.net/1.0.0.30/images/homepage/slide1aop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8102" y="1828800"/>
            <a:ext cx="3264736" cy="2438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80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</a:t>
            </a:r>
            <a:r>
              <a:rPr lang="en-US" dirty="0" smtClean="0"/>
              <a:t>the Words </a:t>
            </a:r>
            <a:r>
              <a:rPr lang="en-US" dirty="0"/>
              <a:t>in a Text</a:t>
            </a:r>
            <a:endParaRPr lang="bg-BG" dirty="0"/>
          </a:p>
        </p:txBody>
      </p:sp>
      <p:sp>
        <p:nvSpPr>
          <p:cNvPr id="711683" name="Rectangle 3"/>
          <p:cNvSpPr>
            <a:spLocks noChangeArrowheads="1"/>
          </p:cNvSpPr>
          <p:nvPr/>
        </p:nvSpPr>
        <p:spPr bwMode="auto">
          <a:xfrm>
            <a:off x="717365" y="1219200"/>
            <a:ext cx="10760445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"a text, some text, just some text";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wordsCount = new Dictionary&lt;string, int&gt;();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words = text.Split(' ', ',', '.');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word in words)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count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(wordsCount.ContainsKey(word))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count = wordsCount[word]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wordsCount[word] = count;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foreach(var pair in wordsCount)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Console.WriteLine("{0} -&gt; {1}", pair.Key, pair.Value);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8434" name="Picture 2" descr="http://openreflections.files.wordpress.com/2009/08/the-power-of-word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181921">
            <a:off x="7443279" y="2987420"/>
            <a:ext cx="3527802" cy="2115017"/>
          </a:xfrm>
          <a:prstGeom prst="roundRect">
            <a:avLst>
              <a:gd name="adj" fmla="val 4491"/>
            </a:avLst>
          </a:prstGeom>
          <a:noFill/>
          <a:ln w="3175">
            <a:solidFill>
              <a:srgbClr val="FFFFFF">
                <a:alpha val="5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069896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992"/>
            <a:ext cx="10363200" cy="820600"/>
          </a:xfrm>
        </p:spPr>
        <p:txBody>
          <a:bodyPr/>
          <a:lstStyle/>
          <a:p>
            <a:r>
              <a:rPr lang="en-US" dirty="0"/>
              <a:t>Counting the Words in a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Live Demo</a:t>
            </a:r>
            <a:endParaRPr lang="en-US" dirty="0"/>
          </a:p>
        </p:txBody>
      </p:sp>
      <p:pic>
        <p:nvPicPr>
          <p:cNvPr id="1026" name="Picture 2" descr="http://isaaclubow.com/wp-content/uploads/2012/06/magnifyer_ic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2614" y="911882"/>
            <a:ext cx="5943598" cy="366263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32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://www.apartmenttherapy.com/uimages/la/atla-032708-keys01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165245" y="1251633"/>
            <a:ext cx="4356860" cy="2844804"/>
          </a:xfrm>
          <a:prstGeom prst="roundRect">
            <a:avLst>
              <a:gd name="adj" fmla="val 38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2" descr="http://evankessler.files.wordpress.com/2009/07/dictionar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920" t="-2302" r="-3700" b="-1557"/>
          <a:stretch>
            <a:fillRect/>
          </a:stretch>
        </p:blipFill>
        <p:spPr bwMode="auto">
          <a:xfrm rot="802840">
            <a:off x="2264658" y="1231908"/>
            <a:ext cx="3758221" cy="3032156"/>
          </a:xfrm>
          <a:prstGeom prst="roundRect">
            <a:avLst>
              <a:gd name="adj" fmla="val 3829"/>
            </a:avLst>
          </a:prstGeom>
          <a:solidFill>
            <a:schemeClr val="bg1"/>
          </a:solidFill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Data Structures that Map Keys to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79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33387" indent="-323850"/>
            <a:r>
              <a:rPr lang="en-US" dirty="0" smtClean="0"/>
              <a:t>Data structures can be nested, e.g. dictionary of lists: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Dictionary&lt;string,</a:t>
            </a:r>
            <a:r>
              <a:rPr lang="en-US" b="1" noProof="1" smtClean="0">
                <a:solidFill>
                  <a:srgbClr val="F3CD60"/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List&lt;int&gt;&gt;</a:t>
            </a:r>
            <a:endParaRPr lang="en-US" b="1" noProof="1">
              <a:solidFill>
                <a:srgbClr val="F3CD6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Data Structures</a:t>
            </a:r>
            <a:endParaRPr lang="bg-BG" dirty="0"/>
          </a:p>
        </p:txBody>
      </p:sp>
      <p:sp>
        <p:nvSpPr>
          <p:cNvPr id="711683" name="Rectangle 3"/>
          <p:cNvSpPr>
            <a:spLocks noChangeArrowheads="1"/>
          </p:cNvSpPr>
          <p:nvPr/>
        </p:nvSpPr>
        <p:spPr bwMode="auto">
          <a:xfrm>
            <a:off x="790136" y="2514600"/>
            <a:ext cx="10557298" cy="364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Dictionary&lt;string, List&lt;int&gt;&gt; studentGrades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</a:t>
            </a: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Dictionary&lt;string, List&lt;int&gt;&gt;();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100" b="1" noProof="1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AddGrade(string name, int grade)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(! studentGrades.ContainsKey(name))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100" b="1" noProof="1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studentGrades[name</a:t>
            </a: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new List&lt;int&gt;();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100" b="1" noProof="1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studentGrades[name</a:t>
            </a: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].Add(grade);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1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630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Data </a:t>
            </a:r>
            <a:r>
              <a:rPr lang="en-US" dirty="0" smtClean="0"/>
              <a:t>Structures (2)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6612" y="1219200"/>
            <a:ext cx="10557298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countriesAndCities = </a:t>
            </a:r>
            <a:endParaRPr lang="en-US" sz="22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</a:t>
            </a: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Dictionary&lt;string, Dictionary&lt;string, int&gt;&gt;();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countriesAndCities["Bulgaria"] = new </a:t>
            </a: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Dictionary&lt;string, int&gt;());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countriesAndCities["Bulgaria"]["Sofia"] = 1000000;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countriesAndCities["Bulgaria"]["Plovdiv"] = 400000;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countriesAndCities["Bulgaria"]["Pernik"] = 30000</a:t>
            </a: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city in countriesAndCities["Bulgaria"])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Console.WriteLine("{0} : {1}", city.Key, city.Value</a:t>
            </a: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totalPopulation = countriesAndCities["Bulgaria"]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.Sum(c =&gt; c.Value);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Console.WriteLine(totalPopulation);</a:t>
            </a:r>
            <a:endParaRPr lang="en-US" sz="22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of Lists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Live Demo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0450" y="685800"/>
            <a:ext cx="6560562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296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static.zooomr.com/images/2408559_b02d0262f9_m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210799">
            <a:off x="6544699" y="1527714"/>
            <a:ext cx="3473148" cy="2135120"/>
          </a:xfrm>
          <a:prstGeom prst="roundRect">
            <a:avLst>
              <a:gd name="adj" fmla="val 611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92744">
            <a:off x="2080814" y="1521808"/>
            <a:ext cx="3531252" cy="21395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4" y="4497321"/>
            <a:ext cx="10667998" cy="820600"/>
          </a:xfrm>
        </p:spPr>
        <p:txBody>
          <a:bodyPr/>
          <a:lstStyle/>
          <a:p>
            <a:r>
              <a:rPr lang="en-US" dirty="0" smtClean="0"/>
              <a:t>Balanced Tree-Based Dictionaries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760414" y="5409283"/>
            <a:ext cx="10667998" cy="686717"/>
          </a:xfrm>
        </p:spPr>
        <p:txBody>
          <a:bodyPr/>
          <a:lstStyle/>
          <a:p>
            <a:r>
              <a:rPr lang="en-US" sz="3800" noProof="1" smtClean="0"/>
              <a:t>The Sorted</a:t>
            </a:r>
            <a:r>
              <a:rPr lang="en-US" sz="3800" noProof="1" smtClean="0"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sz="3800" dirty="0" smtClean="0"/>
              <a:t> Class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99246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0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SortedDictionary&lt;TKey,TValue&gt;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implements </a:t>
            </a:r>
            <a:r>
              <a:rPr lang="en-US" dirty="0"/>
              <a:t>the ADT </a:t>
            </a:r>
            <a:r>
              <a:rPr lang="en-US" dirty="0" smtClean="0"/>
              <a:t>"dictionary" </a:t>
            </a:r>
            <a:r>
              <a:rPr lang="en-US" dirty="0"/>
              <a:t>as </a:t>
            </a:r>
            <a:r>
              <a:rPr lang="en-US" dirty="0" smtClean="0"/>
              <a:t>self-balancing search tree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Elements are arranged in the tree ordered by key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Traversing the tree returns the elements in increasing order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 / Find / Delete perform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log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(n)</a:t>
            </a:r>
            <a:r>
              <a:rPr lang="en-US" dirty="0" smtClean="0"/>
              <a:t> operations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Use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SortedDictionary&lt;TKey,TValue&gt;</a:t>
            </a:r>
            <a:r>
              <a:rPr lang="en-US" dirty="0" smtClean="0"/>
              <a:t> when you need the elements sorted by key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Otherwise use </a:t>
            </a: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– it has better performance</a:t>
            </a:r>
            <a:endParaRPr lang="en-US" sz="2800" dirty="0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SortedDictionary&lt;TKey,TValue&gt;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63619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</a:t>
            </a:r>
            <a:r>
              <a:rPr lang="en-US" dirty="0" smtClean="0"/>
              <a:t>Words (Again)</a:t>
            </a:r>
            <a:endParaRPr lang="bg-BG" dirty="0"/>
          </a:p>
        </p:txBody>
      </p:sp>
      <p:sp>
        <p:nvSpPr>
          <p:cNvPr id="711683" name="Rectangle 3"/>
          <p:cNvSpPr>
            <a:spLocks noChangeArrowheads="1"/>
          </p:cNvSpPr>
          <p:nvPr/>
        </p:nvSpPr>
        <p:spPr bwMode="auto">
          <a:xfrm>
            <a:off x="531812" y="1100983"/>
            <a:ext cx="10760445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"a text, some text, just some text";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IDictionary&lt;string, int&gt; wordsCount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SortedDictionary&lt;string, int&gt;();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words = text.Split(' ', ',', '.');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word in words)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count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(wordsCount.ContainsKey(word))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count = wordsCount[word]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wordsCount[word] = count;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foreach(var pair in wordsCount)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Console.WriteLine("{0} -&gt; {1}", pair.Key, pair.Value);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2" descr="http://openreflections.files.wordpress.com/2009/08/the-power-of-word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21444340" flipH="1" flipV="1">
            <a:off x="7058255" y="2980142"/>
            <a:ext cx="3786939" cy="2270376"/>
          </a:xfrm>
          <a:prstGeom prst="roundRect">
            <a:avLst>
              <a:gd name="adj" fmla="val 4491"/>
            </a:avLst>
          </a:prstGeom>
          <a:noFill/>
          <a:ln w="3175">
            <a:solidFill>
              <a:srgbClr val="FFFFFF">
                <a:alpha val="5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75539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the Words in a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Live Demo</a:t>
            </a:r>
            <a:endParaRPr lang="en-US" dirty="0"/>
          </a:p>
        </p:txBody>
      </p:sp>
      <p:pic>
        <p:nvPicPr>
          <p:cNvPr id="1026" name="Picture 2" descr="http://isaaclubow.com/wp-content/uploads/2012/06/magnifyer_ic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3045" y="762000"/>
            <a:ext cx="6182736" cy="3810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28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olegshilo.files.wordpress.com/2009/07/bom-compare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46084" y="850170"/>
            <a:ext cx="4758128" cy="2497596"/>
          </a:xfrm>
          <a:prstGeom prst="roundRect">
            <a:avLst>
              <a:gd name="adj" fmla="val 51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3733800"/>
            <a:ext cx="10363200" cy="820600"/>
          </a:xfrm>
        </p:spPr>
        <p:txBody>
          <a:bodyPr/>
          <a:lstStyle/>
          <a:p>
            <a:pPr>
              <a:lnSpc>
                <a:spcPts val="5600"/>
              </a:lnSpc>
            </a:pPr>
            <a:r>
              <a:rPr lang="en-US" noProof="1" smtClean="0"/>
              <a:t>Comparing Dictionary Keys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4535768"/>
            <a:ext cx="10363200" cy="2011695"/>
          </a:xfrm>
        </p:spPr>
        <p:txBody>
          <a:bodyPr/>
          <a:lstStyle/>
          <a:p>
            <a:r>
              <a:rPr lang="en-US" noProof="1" smtClean="0"/>
              <a:t>Using Custom Key Classes in </a:t>
            </a:r>
            <a:r>
              <a:rPr lang="en-US" b="1" noProof="1" smtClean="0">
                <a:latin typeface="Consolas" pitchFamily="49" charset="0"/>
                <a:cs typeface="Consolas" pitchFamily="49" charset="0"/>
              </a:rPr>
              <a:t>Dictionary&lt;TKey,</a:t>
            </a:r>
            <a:r>
              <a:rPr lang="en-US" b="1" noProof="1" smtClean="0">
                <a:cs typeface="Consolas" pitchFamily="49" charset="0"/>
              </a:rPr>
              <a:t> </a:t>
            </a:r>
            <a:r>
              <a:rPr lang="en-US" b="1" noProof="1" smtClean="0">
                <a:latin typeface="Consolas" pitchFamily="49" charset="0"/>
                <a:cs typeface="Consolas" pitchFamily="49" charset="0"/>
              </a:rPr>
              <a:t>TValue&gt;</a:t>
            </a:r>
            <a:r>
              <a:rPr lang="en-US" b="1" noProof="1" smtClean="0"/>
              <a:t> </a:t>
            </a:r>
            <a:r>
              <a:rPr lang="en-US" noProof="1" smtClean="0"/>
              <a:t>and </a:t>
            </a:r>
            <a:r>
              <a:rPr lang="en-US" b="1" noProof="1" smtClean="0">
                <a:latin typeface="Consolas" pitchFamily="49" charset="0"/>
                <a:cs typeface="Consolas" pitchFamily="49" charset="0"/>
              </a:rPr>
              <a:t>SortedDictionary&lt;TKey,TValue&gt;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22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Dictionary&lt;TKey,TValue&gt;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relies on</a:t>
            </a:r>
          </a:p>
          <a:p>
            <a:pPr marL="781050" lvl="1" indent="-323850">
              <a:lnSpc>
                <a:spcPct val="90000"/>
              </a:lnSpc>
            </a:pP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Object.</a:t>
            </a:r>
            <a:r>
              <a:rPr lang="en-US" sz="2800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Equals(</a:t>
            </a: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 smtClean="0"/>
              <a:t> – for comparing the keys</a:t>
            </a:r>
          </a:p>
          <a:p>
            <a:pPr marL="781050" lvl="1" indent="-323850">
              <a:lnSpc>
                <a:spcPct val="90000"/>
              </a:lnSpc>
            </a:pP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Object.GetHashCode()</a:t>
            </a:r>
            <a:r>
              <a:rPr lang="en-US" dirty="0" smtClean="0"/>
              <a:t> </a:t>
            </a:r>
            <a:r>
              <a:rPr lang="bg-BG" dirty="0" smtClean="0"/>
              <a:t>–</a:t>
            </a:r>
            <a:r>
              <a:rPr lang="en-US" dirty="0" smtClean="0"/>
              <a:t> for calculating the hash codes of the keys</a:t>
            </a:r>
          </a:p>
          <a:p>
            <a:pPr>
              <a:lnSpc>
                <a:spcPct val="90000"/>
              </a:lnSpc>
            </a:pP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SortedDictionary&lt;TKey,TValue&gt;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relies on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IComparable&lt;T&gt;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for ordering the keys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Built-in types like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sz="3000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dirty="0" smtClean="0"/>
              <a:t>, </a:t>
            </a:r>
            <a:r>
              <a:rPr lang="en-US" sz="3000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sz="3000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DateTime</a:t>
            </a:r>
            <a:r>
              <a:rPr lang="en-US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already implement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Equals()</a:t>
            </a:r>
            <a:r>
              <a:rPr lang="en-US" dirty="0" smtClean="0"/>
              <a:t>,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GetHashCode()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IComparable&lt;T&gt;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Other types used when used as dictionary keys should provide custom implementations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IComparable&lt;T&gt;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97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Implementing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Equals()</a:t>
            </a:r>
            <a:r>
              <a:rPr lang="en-US" dirty="0" smtClean="0"/>
              <a:t> and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GetHashCode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()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0173" y="1371600"/>
            <a:ext cx="10556064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struct Point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X { get;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Y { get; set;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override bool Equals(Object obj)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(!(obj is Point) || (obj == null)) return false;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p = (Point)obj;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(X == p.X) &amp;&amp; (Y == p.Y);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override int GetHashCode()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(X &lt;&lt; 16 | X &gt;&gt; 16) ^ Y;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9458" name="Picture 2" descr="http://media.point2.com/p2a/module/302c/afc6/8fb9/5ccf9ae27d05aeb28456/original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9490" y="4278895"/>
            <a:ext cx="1804941" cy="1805410"/>
          </a:xfrm>
          <a:prstGeom prst="roundRect">
            <a:avLst>
              <a:gd name="adj" fmla="val 5934"/>
            </a:avLst>
          </a:prstGeom>
          <a:noFill/>
        </p:spPr>
      </p:pic>
      <p:pic>
        <p:nvPicPr>
          <p:cNvPr id="3074" name="Picture 2" descr="http://www.infolab21.lancs.ac.uk/images/calculation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43192" y="1635641"/>
            <a:ext cx="1795255" cy="1346792"/>
          </a:xfrm>
          <a:prstGeom prst="roundRect">
            <a:avLst>
              <a:gd name="adj" fmla="val 5934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56513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045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8000"/>
              </a:lnSpc>
            </a:pPr>
            <a:r>
              <a:rPr lang="en-US" sz="3200" dirty="0"/>
              <a:t>The </a:t>
            </a:r>
            <a:r>
              <a:rPr lang="en-US" sz="3200" dirty="0" smtClean="0"/>
              <a:t>abstract data type (ADT) 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dictionary</a:t>
            </a:r>
            <a:r>
              <a:rPr lang="en-US" sz="3200" dirty="0"/>
              <a:t>" maps key to values</a:t>
            </a:r>
          </a:p>
          <a:p>
            <a:pPr lvl="1">
              <a:lnSpc>
                <a:spcPct val="98000"/>
              </a:lnSpc>
            </a:pPr>
            <a:r>
              <a:rPr lang="en-US" sz="3000" dirty="0"/>
              <a:t>Also known as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US" sz="3000" dirty="0"/>
              <a:t>" or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associative array</a:t>
            </a:r>
            <a:r>
              <a:rPr lang="en-US" sz="3000" dirty="0"/>
              <a:t>"</a:t>
            </a:r>
          </a:p>
          <a:p>
            <a:pPr lvl="1">
              <a:lnSpc>
                <a:spcPct val="98000"/>
              </a:lnSpc>
            </a:pPr>
            <a:r>
              <a:rPr lang="en-US" sz="3000" dirty="0" smtClean="0"/>
              <a:t>Holds a </a:t>
            </a:r>
            <a:r>
              <a:rPr lang="en-US" sz="3000" dirty="0"/>
              <a:t>set of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{key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value}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pairs</a:t>
            </a:r>
          </a:p>
          <a:p>
            <a:pPr>
              <a:lnSpc>
                <a:spcPct val="98000"/>
              </a:lnSpc>
            </a:pPr>
            <a:r>
              <a:rPr lang="en-US" sz="3200" dirty="0"/>
              <a:t>Dictionary ADT operations:</a:t>
            </a:r>
          </a:p>
          <a:p>
            <a:pPr lvl="1">
              <a:lnSpc>
                <a:spcPct val="98000"/>
              </a:lnSpc>
            </a:pP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Add(key,</a:t>
            </a:r>
            <a:r>
              <a:rPr lang="en-US" sz="3000" b="1" noProof="1" smtClean="0">
                <a:solidFill>
                  <a:srgbClr val="F3CD60"/>
                </a:solidFill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value)</a:t>
            </a:r>
          </a:p>
          <a:p>
            <a:pPr lvl="1">
              <a:lnSpc>
                <a:spcPct val="98000"/>
              </a:lnSpc>
            </a:pPr>
            <a:r>
              <a:rPr lang="en-US" sz="30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FindByKey(key)</a:t>
            </a:r>
            <a:r>
              <a:rPr lang="en-US" sz="3000" b="1" noProof="1" smtClean="0">
                <a:solidFill>
                  <a:srgbClr val="F3CD60"/>
                </a:solidFill>
                <a:cs typeface="Consolas" pitchFamily="49" charset="0"/>
              </a:rPr>
              <a:t> </a:t>
            </a:r>
            <a:r>
              <a:rPr lang="en-US" sz="3000" b="1" noProof="1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</a:t>
            </a:r>
            <a:r>
              <a:rPr lang="en-US" sz="3000" b="1" noProof="1" smtClean="0"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1">
              <a:lnSpc>
                <a:spcPct val="98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Delete(key)</a:t>
            </a:r>
          </a:p>
          <a:p>
            <a:pPr>
              <a:lnSpc>
                <a:spcPct val="98000"/>
              </a:lnSpc>
            </a:pPr>
            <a:r>
              <a:rPr lang="en-US" sz="3200" dirty="0" smtClean="0"/>
              <a:t>Many implementations</a:t>
            </a:r>
            <a:endParaRPr lang="en-US" sz="3200" dirty="0"/>
          </a:p>
          <a:p>
            <a:pPr lvl="1">
              <a:lnSpc>
                <a:spcPct val="98000"/>
              </a:lnSpc>
            </a:pPr>
            <a:r>
              <a:rPr lang="en-US" sz="3000" dirty="0" smtClean="0"/>
              <a:t>Hash </a:t>
            </a:r>
            <a:r>
              <a:rPr lang="en-US" sz="3000" dirty="0"/>
              <a:t>table, balanced tree, </a:t>
            </a:r>
            <a:r>
              <a:rPr lang="en-US" sz="3000" dirty="0" smtClean="0"/>
              <a:t>list</a:t>
            </a:r>
            <a:r>
              <a:rPr lang="en-US" sz="3000" dirty="0"/>
              <a:t>, array, </a:t>
            </a:r>
            <a:r>
              <a:rPr lang="en-US" sz="3000" dirty="0" smtClean="0"/>
              <a:t>...</a:t>
            </a:r>
            <a:endParaRPr lang="en-US" sz="3000" noProof="1"/>
          </a:p>
        </p:txBody>
      </p:sp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Dictionary (Map) ADT</a:t>
            </a:r>
            <a:endParaRPr lang="bg-BG"/>
          </a:p>
        </p:txBody>
      </p:sp>
      <p:pic>
        <p:nvPicPr>
          <p:cNvPr id="4098" name="Picture 2" descr="http://www.kirupa.com/html5/images/keyValuePai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0812" y="2720401"/>
            <a:ext cx="3520619" cy="3527999"/>
          </a:xfrm>
          <a:prstGeom prst="roundRect">
            <a:avLst>
              <a:gd name="adj" fmla="val 3050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7149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noProof="1" smtClean="0">
                <a:latin typeface="+mn-lt"/>
                <a:cs typeface="Consolas" pitchFamily="49" charset="0"/>
              </a:rPr>
              <a:t>Implementing </a:t>
            </a:r>
            <a:r>
              <a:rPr lang="en-US" sz="3800" noProof="1" smtClean="0">
                <a:latin typeface="Consolas" pitchFamily="49" charset="0"/>
                <a:cs typeface="Consolas" pitchFamily="49" charset="0"/>
              </a:rPr>
              <a:t>IComparable&lt;T&gt;</a:t>
            </a:r>
            <a:endParaRPr lang="en-US" sz="3800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0173" y="1143001"/>
            <a:ext cx="10556064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struct Point : IComparable&lt;Point&gt;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X { get;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Y { get; set;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CompareTo(Point otherPoint)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(X != otherPoint.X)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this.X.CompareTo(otherPoint.X);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this.Y.CompareTo(otherPoint.Y);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050" name="Picture 2" descr="http://activephilosophy.files.wordpress.com/2010/01/leaf-margin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9486" y="1447800"/>
            <a:ext cx="1379510" cy="10827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http://activephilosophy.files.wordpress.com/2010/01/leaf-margin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9486" y="3170274"/>
            <a:ext cx="1374786" cy="1158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4" name="Picture 6" descr="http://activephilosophy.files.wordpress.com/2010/01/leaf-margins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9486" y="4999074"/>
            <a:ext cx="1374786" cy="1020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696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Sets of Elements</a:t>
            </a:r>
            <a:endParaRPr lang="en-US" dirty="0"/>
          </a:p>
        </p:txBody>
      </p:sp>
      <p:pic>
        <p:nvPicPr>
          <p:cNvPr id="14338" name="Picture 2" descr="http://mlab.cca.edu/wp-content/uploads/2009/02/revit_01-500x694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36612" y="685800"/>
            <a:ext cx="4310437" cy="3726334"/>
          </a:xfrm>
          <a:prstGeom prst="roundRect">
            <a:avLst>
              <a:gd name="adj" fmla="val 454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2" descr="http://www.learningthings.com/mmLEARNINGTHINGS/Images/LER_MATH_LINKING_CUBES.GIF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323012" y="1219200"/>
            <a:ext cx="4062942" cy="304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210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045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The </a:t>
            </a:r>
            <a:r>
              <a:rPr lang="en-US" sz="3000" dirty="0" smtClean="0"/>
              <a:t>abstract data type (ADT) "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3000" dirty="0" smtClean="0"/>
              <a:t>" keeps a set of elements with no duplicates</a:t>
            </a: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3000" dirty="0" smtClean="0"/>
              <a:t>Sets with duplicates are also known as ADT "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bag</a:t>
            </a:r>
            <a:r>
              <a:rPr lang="en-US" sz="3000" dirty="0" smtClean="0"/>
              <a:t>"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Set operations: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Add(element)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Contains(element)</a:t>
            </a:r>
            <a:r>
              <a:rPr lang="en-US" sz="2800" b="1" noProof="1" smtClean="0">
                <a:solidFill>
                  <a:srgbClr val="F3CD60"/>
                </a:solidFill>
                <a:cs typeface="Consolas" pitchFamily="49" charset="0"/>
              </a:rPr>
              <a:t>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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sz="2800" noProof="1" smtClean="0">
                <a:cs typeface="Consolas" pitchFamily="49" charset="0"/>
              </a:rPr>
              <a:t> /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endParaRPr lang="en-US" sz="2800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Delete(</a:t>
            </a: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element</a:t>
            </a: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Union(set)</a:t>
            </a:r>
            <a:r>
              <a:rPr lang="en-US" sz="2800" b="1" noProof="1" smtClean="0">
                <a:solidFill>
                  <a:srgbClr val="F3CD60"/>
                </a:solidFill>
                <a:cs typeface="Consolas" pitchFamily="49" charset="0"/>
                <a:sym typeface="Wingdings" pitchFamily="2" charset="2"/>
              </a:rPr>
              <a:t>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  <a:sym typeface="Wingdings" pitchFamily="2" charset="2"/>
              </a:rPr>
              <a:t>/ </a:t>
            </a:r>
            <a:r>
              <a:rPr lang="en-US" sz="2800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Intersect(set)</a:t>
            </a:r>
            <a:endParaRPr lang="en-US" sz="3000" b="1" dirty="0">
              <a:solidFill>
                <a:srgbClr val="F3CD6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 dirty="0" smtClean="0"/>
              <a:t>Sets can </a:t>
            </a:r>
            <a:r>
              <a:rPr lang="en-US" sz="3000" dirty="0"/>
              <a:t>be implemented in several ways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List, array, hash table, balanced tree, ...</a:t>
            </a:r>
            <a:endParaRPr lang="en-US" sz="2800" noProof="1"/>
          </a:p>
        </p:txBody>
      </p:sp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and Bag ADTs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040393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Sets</a:t>
            </a:r>
            <a:r>
              <a:rPr lang="en-US" dirty="0"/>
              <a:t>: .NET </a:t>
            </a:r>
            <a:r>
              <a:rPr lang="en-US" dirty="0" smtClean="0"/>
              <a:t>Interfaces and Implementations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1212" y="1295400"/>
            <a:ext cx="5486480" cy="4940608"/>
          </a:xfrm>
          <a:prstGeom prst="roundRect">
            <a:avLst>
              <a:gd name="adj" fmla="val 885"/>
            </a:avLst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769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HashSet&lt;T&gt;</a:t>
            </a:r>
            <a:r>
              <a:rPr lang="en-US" sz="3100" dirty="0" smtClean="0"/>
              <a:t> implements ADT 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3100" dirty="0" smtClean="0"/>
              <a:t> by hash 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Elements are in no particular order</a:t>
            </a:r>
          </a:p>
          <a:p>
            <a:pPr>
              <a:lnSpc>
                <a:spcPct val="100000"/>
              </a:lnSpc>
            </a:pPr>
            <a:r>
              <a:rPr lang="en-US" sz="3100" dirty="0" smtClean="0"/>
              <a:t>All major operations are fast: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Add(element)</a:t>
            </a:r>
            <a:r>
              <a:rPr lang="en-US" dirty="0" smtClean="0"/>
              <a:t> – appends an element to the set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Does nothing if the element already exists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Remove(element)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– removes given element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Count</a:t>
            </a:r>
            <a:r>
              <a:rPr lang="en-US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– returns the number of elements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UnionWith(set)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IntersectWith(set)</a:t>
            </a:r>
            <a:r>
              <a:rPr lang="en-US" b="1" dirty="0" smtClean="0">
                <a:solidFill>
                  <a:srgbClr val="F3CD60"/>
                </a:solidFill>
              </a:rPr>
              <a:t> </a:t>
            </a:r>
            <a:r>
              <a:rPr lang="en-US" dirty="0" smtClean="0"/>
              <a:t>– performs union / intersection with another set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HashSet&lt;T&gt;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23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HashSet&lt;T&gt;</a:t>
            </a:r>
            <a:r>
              <a:rPr lang="en-US" dirty="0" smtClean="0"/>
              <a:t> – Example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1295400"/>
            <a:ext cx="10557298" cy="46782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ISet&lt;string&gt; firstSet = new HashSet&lt;string&gt;(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string[] { "SQL", "Java", "C#", "PHP"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ISet&lt;string&gt; secondSet = new HashSet&lt;string&gt;(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string[] { "Oracle", "SQL", "MySQL"  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ISet&lt;string&gt; union = new HashSet&lt;string&gt;(firstSet);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union.UnionWith(secondSet);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element in union)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Console.Write("{0} ", element);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</a:p>
        </p:txBody>
      </p:sp>
      <p:pic>
        <p:nvPicPr>
          <p:cNvPr id="10242" name="Picture 2" descr="http://windowsclient.net/blogs/damonwildercarr/WindowsLiveWriter/GetMoreLinqOperationsandIntegratet.5only_B9AA/premature_6_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735325" y="4648200"/>
            <a:ext cx="2880672" cy="1440712"/>
          </a:xfrm>
          <a:prstGeom prst="roundRect">
            <a:avLst>
              <a:gd name="adj" fmla="val 7512"/>
            </a:avLst>
          </a:prstGeom>
          <a:noFill/>
          <a:ln>
            <a:solidFill>
              <a:schemeClr val="accent2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081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rgbClr val="F3CD60"/>
                </a:solidFill>
                <a:latin typeface="Consolas" pitchFamily="49" charset="0"/>
                <a:cs typeface="Consolas" pitchFamily="49" charset="0"/>
              </a:rPr>
              <a:t>SortedSet&lt;T&gt;</a:t>
            </a:r>
            <a:r>
              <a:rPr lang="en-US" dirty="0" smtClean="0"/>
              <a:t> implements ADT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 smtClean="0"/>
              <a:t> by balanced search tree (red-black tree)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Elements are sorted in increasing order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SortedSet&lt;T&gt;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0412" y="3641070"/>
            <a:ext cx="10515600" cy="27597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ISet&lt;string&gt; firstSet = new SortedSet&lt;string&gt;(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string[] { "SQL", "Java", "C#", "PHP" });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ISet&lt;string&gt; secondSet = new SortedSet&lt;string&gt;(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string[] { "Oracle", "SQL", "MySQL" });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FCECD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ISet&lt;string&gt; union = new HashSet&lt;string&gt;(firstSet);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union.UnionWith(secondSet);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CEC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PrintSet(union); // C# Java PHP SQL MySQL Oracle</a:t>
            </a:r>
          </a:p>
        </p:txBody>
      </p:sp>
    </p:spTree>
    <p:extLst>
      <p:ext uri="{BB962C8B-B14F-4D97-AF65-F5344CB8AC3E}">
        <p14:creationId xmlns:p14="http://schemas.microsoft.com/office/powerpoint/2010/main" val="38311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upload.wikimedia.org/wikipedia/commons/b/b7/Roman_hoard,_2_silver_brooches_and_associated_objects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18950" y="1371600"/>
            <a:ext cx="4450993" cy="2705100"/>
          </a:xfrm>
          <a:prstGeom prst="roundRect">
            <a:avLst>
              <a:gd name="adj" fmla="val 2131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  <a:lumOff val="35000"/>
              </a:schemeClr>
            </a:solidFill>
          </a:ln>
          <a:effectLst/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686300"/>
            <a:ext cx="10363200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noProof="1" smtClean="0">
                <a:latin typeface="Consolas" pitchFamily="49" charset="0"/>
                <a:cs typeface="Consolas" pitchFamily="49" charset="0"/>
              </a:rPr>
              <a:t>HashSet&lt;T&gt;</a:t>
            </a:r>
            <a:r>
              <a:rPr lang="en-US" dirty="0" smtClean="0"/>
              <a:t> and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SortedSet&lt;T&gt;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605566"/>
            <a:ext cx="10363200" cy="719034"/>
          </a:xfrm>
        </p:spPr>
        <p:txBody>
          <a:bodyPr/>
          <a:lstStyle/>
          <a:p>
            <a:r>
              <a:rPr lang="en-US" noProof="1" smtClean="0"/>
              <a:t>Live Demo</a:t>
            </a:r>
            <a:endParaRPr lang="en-US" dirty="0"/>
          </a:p>
        </p:txBody>
      </p:sp>
      <p:pic>
        <p:nvPicPr>
          <p:cNvPr id="4" name="Picture 2" descr="http://i24.ebayimg.com/05/i/000/e6/c5/535c_1_sbl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17309" y="1371600"/>
            <a:ext cx="4450993" cy="2705100"/>
          </a:xfrm>
          <a:prstGeom prst="roundRect">
            <a:avLst>
              <a:gd name="adj" fmla="val 2131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  <a:lumOff val="3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1034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8002907"/>
              </p:ext>
            </p:extLst>
          </p:nvPr>
        </p:nvGraphicFramePr>
        <p:xfrm>
          <a:off x="760413" y="1295400"/>
          <a:ext cx="10667999" cy="510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33304"/>
                <a:gridCol w="3865217"/>
                <a:gridCol w="3169478"/>
              </a:tblGrid>
              <a:tr h="875817">
                <a:tc>
                  <a:txBody>
                    <a:bodyPr/>
                    <a:lstStyle/>
                    <a:p>
                      <a:pPr algn="ctr"/>
                      <a:r>
                        <a:rPr lang="en-US" b="1" noProof="1" smtClean="0"/>
                        <a:t>Data Structure</a:t>
                      </a:r>
                      <a:endParaRPr lang="en-US" b="1" noProof="1"/>
                    </a:p>
                  </a:txBody>
                  <a:tcPr anchor="ctr">
                    <a:solidFill>
                      <a:schemeClr val="tx1">
                        <a:lumMod val="85000"/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1" smtClean="0"/>
                        <a:t>Internal Structure</a:t>
                      </a:r>
                      <a:endParaRPr lang="en-US" b="1" noProof="1"/>
                    </a:p>
                  </a:txBody>
                  <a:tcPr anchor="ctr">
                    <a:solidFill>
                      <a:schemeClr val="tx1">
                        <a:lumMod val="85000"/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1" smtClean="0"/>
                        <a:t>Time Compexity</a:t>
                      </a:r>
                      <a:br>
                        <a:rPr lang="en-US" b="1" noProof="1" smtClean="0"/>
                      </a:br>
                      <a:r>
                        <a:rPr lang="en-US" b="1" noProof="1" smtClean="0"/>
                        <a:t>(Add/Update/Delete)</a:t>
                      </a:r>
                      <a:endParaRPr lang="en-US" b="1" noProof="1"/>
                    </a:p>
                  </a:txBody>
                  <a:tcPr anchor="ctr">
                    <a:solidFill>
                      <a:schemeClr val="tx1">
                        <a:lumMod val="85000"/>
                        <a:alpha val="16000"/>
                      </a:schemeClr>
                    </a:solidFill>
                  </a:tcPr>
                </a:tc>
              </a:tr>
              <a:tr h="186738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200" b="1" noProof="1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Dictionary&lt;K,V&gt;</a:t>
                      </a:r>
                      <a:endParaRPr lang="en-US" sz="2200" b="1" noProof="1" smtClean="0"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cs typeface="Consolas" panose="020B0609020204030204" pitchFamily="49" charset="0"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200" b="1" noProof="1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HashSet&lt;K&gt;</a:t>
                      </a:r>
                      <a:endParaRPr lang="en-US" sz="2200" b="1" noProof="1"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O(1)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236220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200" b="1" noProof="1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SortedDictionary&lt;K,V&gt;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200" b="1" noProof="1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SortedSet&lt;K&gt;</a:t>
                      </a:r>
                      <a:endParaRPr lang="en-US" sz="2200" b="1" noProof="1"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O(log(n))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 and Sets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36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Dictionaries</a:t>
            </a:r>
            <a:r>
              <a:rPr lang="en-US" sz="3200" dirty="0"/>
              <a:t> map key to value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Can be implemented as hash table or </a:t>
            </a:r>
            <a:r>
              <a:rPr lang="bg-BG" sz="3000" dirty="0" smtClean="0"/>
              <a:t/>
            </a:r>
            <a:br>
              <a:rPr lang="bg-BG" sz="3000" dirty="0" smtClean="0"/>
            </a:br>
            <a:r>
              <a:rPr lang="en-US" sz="3000" dirty="0" smtClean="0"/>
              <a:t>balanced </a:t>
            </a:r>
            <a:r>
              <a:rPr lang="en-US" sz="3000" dirty="0"/>
              <a:t>search tree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Hash-tables</a:t>
            </a:r>
            <a:r>
              <a:rPr lang="en-US" sz="3200" dirty="0"/>
              <a:t> map keys to values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Rely on hash-functions to distribute the keys in the table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Collisions needs resolution algorithm (e.g. chaining)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Very fast add / find / delete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O(1)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sz="3200" dirty="0"/>
              <a:t> hold a group of elements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Hash-table or balanced tree implementations</a:t>
            </a:r>
            <a:endParaRPr lang="bg-BG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137795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dictionary: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ADT Dictionary – Example</a:t>
            </a:r>
            <a:endParaRPr lang="en-US" dirty="0"/>
          </a:p>
        </p:txBody>
      </p:sp>
      <p:graphicFrame>
        <p:nvGraphicFramePr>
          <p:cNvPr id="7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4695643"/>
              </p:ext>
            </p:extLst>
          </p:nvPr>
        </p:nvGraphicFramePr>
        <p:xfrm>
          <a:off x="762810" y="2099858"/>
          <a:ext cx="10589402" cy="4072342"/>
        </p:xfrm>
        <a:graphic>
          <a:graphicData uri="http://schemas.openxmlformats.org/drawingml/2006/table">
            <a:tbl>
              <a:tblPr/>
              <a:tblGrid>
                <a:gridCol w="1750202"/>
                <a:gridCol w="8839200"/>
              </a:tblGrid>
              <a:tr h="6157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3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Key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3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Value</a:t>
                      </a:r>
                      <a:endParaRPr kumimoji="1" lang="bg-BG" sz="32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</a:tr>
              <a:tr h="100145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C#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Modern general-purpose object-oriented programming language for the Microsoft .NET platform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PHP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Consolas"/>
                      </a:endParaRP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Popular server-side scripting language for Web development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100145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compiler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Consolas"/>
                      </a:endParaRP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Software that transforms a computer program to executable machine code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…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Consolas"/>
                      </a:endParaRP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/>
                        </a:rPr>
                        <a:t>…</a:t>
                      </a:r>
                    </a:p>
                  </a:txBody>
                  <a:tcPr marL="121888" marR="12188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12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Dictionaries, Hash </a:t>
            </a:r>
            <a:r>
              <a:rPr lang="en-US" dirty="0"/>
              <a:t>Tables and Sets</a:t>
            </a:r>
          </a:p>
        </p:txBody>
      </p:sp>
      <p:pic>
        <p:nvPicPr>
          <p:cNvPr id="5" name="Picture 4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5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2" name="Picture 11">
            <a:hlinkClick r:id="rId17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>
            <a:hlinkClick r:id="rId19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1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21"/>
              </a:rPr>
              <a:t>https://softuni.bg/courses/data-structures/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labs,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9690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9200"/>
            <a:ext cx="10363200" cy="820600"/>
          </a:xfrm>
        </p:spPr>
        <p:txBody>
          <a:bodyPr/>
          <a:lstStyle/>
          <a:p>
            <a:r>
              <a:rPr lang="en-US" dirty="0" smtClean="0"/>
              <a:t>Hash 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noProof="1" smtClean="0"/>
              <a:t>What is Hash Table? How it Works?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14" y="831330"/>
            <a:ext cx="5791198" cy="3781072"/>
          </a:xfrm>
          <a:prstGeom prst="roundRect">
            <a:avLst>
              <a:gd name="adj" fmla="val 1740"/>
            </a:avLst>
          </a:prstGeom>
        </p:spPr>
      </p:pic>
    </p:spTree>
    <p:extLst>
      <p:ext uri="{BB962C8B-B14F-4D97-AF65-F5344CB8AC3E}">
        <p14:creationId xmlns:p14="http://schemas.microsoft.com/office/powerpoint/2010/main" val="212873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8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CA" dirty="0"/>
              <a:t>A </a:t>
            </a:r>
            <a:r>
              <a:rPr lang="en-CA" dirty="0">
                <a:solidFill>
                  <a:schemeClr val="tx2">
                    <a:lumMod val="75000"/>
                  </a:schemeClr>
                </a:solidFill>
                <a:hlinkClick r:id="rId3"/>
              </a:rPr>
              <a:t>hash </a:t>
            </a:r>
            <a:r>
              <a:rPr lang="en-CA" dirty="0" smtClean="0">
                <a:solidFill>
                  <a:schemeClr val="tx2">
                    <a:lumMod val="75000"/>
                  </a:schemeClr>
                </a:solidFill>
                <a:hlinkClick r:id="rId3"/>
              </a:rPr>
              <a:t>table</a:t>
            </a:r>
            <a:r>
              <a:rPr lang="en-CA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CA" dirty="0" smtClean="0"/>
              <a:t>is </a:t>
            </a:r>
            <a:r>
              <a:rPr lang="en-CA" dirty="0"/>
              <a:t>an array that holds a set </a:t>
            </a:r>
            <a:r>
              <a:rPr lang="en-CA" dirty="0" smtClean="0"/>
              <a:t>of </a:t>
            </a:r>
            <a:r>
              <a:rPr lang="en-CA" dirty="0" smtClean="0">
                <a:solidFill>
                  <a:schemeClr val="tx2">
                    <a:lumMod val="75000"/>
                  </a:schemeClr>
                </a:solidFill>
              </a:rPr>
              <a:t>{key</a:t>
            </a:r>
            <a:r>
              <a:rPr lang="en-CA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CA" dirty="0" smtClean="0">
                <a:solidFill>
                  <a:schemeClr val="tx2">
                    <a:lumMod val="75000"/>
                  </a:schemeClr>
                </a:solidFill>
              </a:rPr>
              <a:t>value} pairs</a:t>
            </a:r>
            <a:endParaRPr lang="en-CA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CA" dirty="0"/>
              <a:t>The process of mapping a key to a </a:t>
            </a:r>
            <a:r>
              <a:rPr lang="en-CA" dirty="0" smtClean="0"/>
              <a:t>position in </a:t>
            </a:r>
            <a:r>
              <a:rPr lang="en-CA" dirty="0"/>
              <a:t>a table is called </a:t>
            </a:r>
            <a:r>
              <a:rPr lang="en-CA" dirty="0" smtClean="0">
                <a:solidFill>
                  <a:schemeClr val="tx2">
                    <a:lumMod val="75000"/>
                  </a:schemeClr>
                </a:solidFill>
              </a:rPr>
              <a:t>hashing</a:t>
            </a:r>
          </a:p>
        </p:txBody>
      </p:sp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Table</a:t>
            </a:r>
            <a:endParaRPr lang="bg-BG"/>
          </a:p>
        </p:txBody>
      </p:sp>
      <p:graphicFrame>
        <p:nvGraphicFramePr>
          <p:cNvPr id="29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833638"/>
              </p:ext>
            </p:extLst>
          </p:nvPr>
        </p:nvGraphicFramePr>
        <p:xfrm>
          <a:off x="3204019" y="3733800"/>
          <a:ext cx="5789693" cy="686371"/>
        </p:xfrm>
        <a:graphic>
          <a:graphicData uri="http://schemas.openxmlformats.org/drawingml/2006/table">
            <a:tbl>
              <a:tblPr/>
              <a:tblGrid>
                <a:gridCol w="723490"/>
                <a:gridCol w="725263"/>
                <a:gridCol w="723490"/>
                <a:gridCol w="723490"/>
                <a:gridCol w="723490"/>
                <a:gridCol w="723490"/>
                <a:gridCol w="723490"/>
                <a:gridCol w="723490"/>
              </a:tblGrid>
              <a:tr h="6863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808077"/>
              </p:ext>
            </p:extLst>
          </p:nvPr>
        </p:nvGraphicFramePr>
        <p:xfrm>
          <a:off x="3204018" y="3200400"/>
          <a:ext cx="5789694" cy="419472"/>
        </p:xfrm>
        <a:graphic>
          <a:graphicData uri="http://schemas.openxmlformats.org/drawingml/2006/table">
            <a:tbl>
              <a:tblPr/>
              <a:tblGrid>
                <a:gridCol w="723490"/>
                <a:gridCol w="725264"/>
                <a:gridCol w="723490"/>
                <a:gridCol w="723490"/>
                <a:gridCol w="723490"/>
                <a:gridCol w="723490"/>
                <a:gridCol w="723490"/>
                <a:gridCol w="723490"/>
              </a:tblGrid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cap="flat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2704382" y="384337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5091396" y="5004435"/>
            <a:ext cx="1320456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h(</a:t>
            </a:r>
            <a:r>
              <a:rPr kumimoji="0"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</a:t>
            </a:r>
            <a:r>
              <a:rPr kumimoji="0"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kumimoji="0"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Line 24"/>
          <p:cNvSpPr>
            <a:spLocks noChangeShapeType="1"/>
          </p:cNvSpPr>
          <p:nvPr/>
        </p:nvSpPr>
        <p:spPr bwMode="auto">
          <a:xfrm flipV="1">
            <a:off x="5734892" y="4596447"/>
            <a:ext cx="0" cy="3365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AutoShape 8"/>
          <p:cNvSpPr>
            <a:spLocks noChangeArrowheads="1"/>
          </p:cNvSpPr>
          <p:nvPr/>
        </p:nvSpPr>
        <p:spPr bwMode="auto">
          <a:xfrm>
            <a:off x="8480320" y="5066348"/>
            <a:ext cx="2186092" cy="1055608"/>
          </a:xfrm>
          <a:prstGeom prst="wedgeRoundRectCallout">
            <a:avLst>
              <a:gd name="adj1" fmla="val -73703"/>
              <a:gd name="adj2" fmla="val -573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Hash table</a:t>
            </a:r>
            <a:br>
              <a:rPr lang="en-US" sz="2800" noProof="1">
                <a:solidFill>
                  <a:srgbClr val="FFFFFF"/>
                </a:solidFill>
              </a:rPr>
            </a:br>
            <a:r>
              <a:rPr lang="en-US" sz="2800" noProof="1">
                <a:solidFill>
                  <a:srgbClr val="FFFFFF"/>
                </a:solidFill>
              </a:rPr>
              <a:t>of size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</a:p>
        </p:txBody>
      </p:sp>
      <p:sp>
        <p:nvSpPr>
          <p:cNvPr id="36" name="AutoShape 8"/>
          <p:cNvSpPr>
            <a:spLocks noChangeArrowheads="1"/>
          </p:cNvSpPr>
          <p:nvPr/>
        </p:nvSpPr>
        <p:spPr bwMode="auto">
          <a:xfrm>
            <a:off x="1522412" y="5040240"/>
            <a:ext cx="2819400" cy="1055608"/>
          </a:xfrm>
          <a:prstGeom prst="wedgeRoundRectCallout">
            <a:avLst>
              <a:gd name="adj1" fmla="val 77318"/>
              <a:gd name="adj2" fmla="val -261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Hash function</a:t>
            </a:r>
            <a:br>
              <a:rPr lang="en-US" sz="2800" noProof="1">
                <a:solidFill>
                  <a:srgbClr val="FFFFFF"/>
                </a:solidFill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2800" noProof="1">
                <a:solidFill>
                  <a:srgbClr val="FFFFFF"/>
                </a:solidFill>
              </a:rPr>
              <a:t>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2800" noProof="1">
                <a:solidFill>
                  <a:srgbClr val="FFFFFF"/>
                </a:solidFill>
              </a:rPr>
              <a:t> →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0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noProof="1">
                <a:solidFill>
                  <a:srgbClr val="FFFFFF"/>
                </a:solidFill>
                <a:sym typeface="Wingdings" pitchFamily="2" charset="2"/>
              </a:rPr>
              <a:t>…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m-1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736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47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A" dirty="0" smtClean="0"/>
              <a:t>A hash table has 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CA" dirty="0" smtClean="0"/>
              <a:t> slots, indexed from 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0</a:t>
            </a:r>
            <a:r>
              <a:rPr lang="en-CA" dirty="0" smtClean="0"/>
              <a:t> to 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m-1</a:t>
            </a:r>
          </a:p>
          <a:p>
            <a:pPr>
              <a:lnSpc>
                <a:spcPct val="100000"/>
              </a:lnSpc>
            </a:pPr>
            <a:r>
              <a:rPr lang="en-CA" dirty="0" smtClean="0"/>
              <a:t>A </a:t>
            </a:r>
            <a:r>
              <a:rPr lang="en-CA" dirty="0"/>
              <a:t>hash function 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h(k)</a:t>
            </a:r>
            <a:r>
              <a:rPr lang="en-CA" dirty="0" smtClean="0"/>
              <a:t> maps the keys </a:t>
            </a:r>
            <a:r>
              <a:rPr lang="en-CA" dirty="0"/>
              <a:t>to </a:t>
            </a:r>
            <a:r>
              <a:rPr lang="en-CA" dirty="0" smtClean="0"/>
              <a:t>positions:</a:t>
            </a:r>
            <a:endParaRPr lang="en-CA" dirty="0"/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h: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→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0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m-1</a:t>
            </a:r>
            <a:endParaRPr lang="en-CA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CA" dirty="0" smtClean="0"/>
              <a:t>For arbitrary value 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CA" dirty="0" smtClean="0"/>
              <a:t> in the key range and some hash function 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</a:t>
            </a:r>
            <a:r>
              <a:rPr lang="en-CA" dirty="0" smtClean="0"/>
              <a:t> we have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h(k)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dirty="0" smtClean="0"/>
              <a:t>and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≤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CA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 and Hashing</a:t>
            </a:r>
            <a:endParaRPr lang="bg-BG" dirty="0"/>
          </a:p>
        </p:txBody>
      </p:sp>
      <p:graphicFrame>
        <p:nvGraphicFramePr>
          <p:cNvPr id="10" name="Group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881367"/>
              </p:ext>
            </p:extLst>
          </p:nvPr>
        </p:nvGraphicFramePr>
        <p:xfrm>
          <a:off x="3204019" y="4936881"/>
          <a:ext cx="5789693" cy="649224"/>
        </p:xfrm>
        <a:graphic>
          <a:graphicData uri="http://schemas.openxmlformats.org/drawingml/2006/table">
            <a:tbl>
              <a:tblPr/>
              <a:tblGrid>
                <a:gridCol w="723490"/>
                <a:gridCol w="725263"/>
                <a:gridCol w="723490"/>
                <a:gridCol w="723490"/>
                <a:gridCol w="723490"/>
                <a:gridCol w="723490"/>
                <a:gridCol w="723490"/>
                <a:gridCol w="723490"/>
              </a:tblGrid>
              <a:tr h="6492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…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121888" marR="121888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709038"/>
              </p:ext>
            </p:extLst>
          </p:nvPr>
        </p:nvGraphicFramePr>
        <p:xfrm>
          <a:off x="3204018" y="4441208"/>
          <a:ext cx="5789694" cy="419472"/>
        </p:xfrm>
        <a:graphic>
          <a:graphicData uri="http://schemas.openxmlformats.org/drawingml/2006/table">
            <a:tbl>
              <a:tblPr/>
              <a:tblGrid>
                <a:gridCol w="723490"/>
                <a:gridCol w="725264"/>
                <a:gridCol w="723490"/>
                <a:gridCol w="723490"/>
                <a:gridCol w="723490"/>
                <a:gridCol w="723490"/>
                <a:gridCol w="723490"/>
                <a:gridCol w="723490"/>
              </a:tblGrid>
              <a:tr h="277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cap="flat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m-1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7988" marR="47988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704382" y="500930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 Box 23"/>
          <p:cNvSpPr txBox="1">
            <a:spLocks noChangeArrowheads="1"/>
          </p:cNvSpPr>
          <p:nvPr/>
        </p:nvSpPr>
        <p:spPr bwMode="auto">
          <a:xfrm>
            <a:off x="5091396" y="6072560"/>
            <a:ext cx="1320456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h(</a:t>
            </a:r>
            <a:r>
              <a:rPr kumimoji="0"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</a:t>
            </a:r>
            <a:r>
              <a:rPr kumimoji="0"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kumimoji="0"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Line 24"/>
          <p:cNvSpPr>
            <a:spLocks noChangeShapeType="1"/>
          </p:cNvSpPr>
          <p:nvPr/>
        </p:nvSpPr>
        <p:spPr bwMode="auto">
          <a:xfrm flipV="1">
            <a:off x="5734892" y="5713476"/>
            <a:ext cx="0" cy="3365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7731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0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Perfect hashing function (PHF)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h(k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 smtClean="0"/>
              <a:t>: </a:t>
            </a:r>
            <a:r>
              <a:rPr lang="en-US" dirty="0"/>
              <a:t>one-to-one mapping </a:t>
            </a:r>
            <a:r>
              <a:rPr lang="en-US" dirty="0" smtClean="0"/>
              <a:t>of each </a:t>
            </a:r>
            <a:r>
              <a:rPr lang="en-US" dirty="0"/>
              <a:t>key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dirty="0"/>
              <a:t> to </a:t>
            </a:r>
            <a:r>
              <a:rPr lang="en-US" dirty="0" smtClean="0"/>
              <a:t>an integer in the range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-1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PHF maps each key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distinct </a:t>
            </a:r>
            <a:r>
              <a:rPr lang="en-US" dirty="0"/>
              <a:t>integer within some manageable range</a:t>
            </a:r>
          </a:p>
          <a:p>
            <a:pPr>
              <a:lnSpc>
                <a:spcPct val="100000"/>
              </a:lnSpc>
            </a:pPr>
            <a:r>
              <a:rPr lang="en-US" dirty="0"/>
              <a:t>Finding a perfect hashing function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impossible </a:t>
            </a:r>
            <a:r>
              <a:rPr lang="en-US" dirty="0" smtClean="0"/>
              <a:t>in </a:t>
            </a:r>
            <a:r>
              <a:rPr lang="en-US" dirty="0"/>
              <a:t>most </a:t>
            </a:r>
            <a:r>
              <a:rPr lang="en-US" dirty="0" smtClean="0"/>
              <a:t>cases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More realistically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Hash </a:t>
            </a:r>
            <a:r>
              <a:rPr lang="en-US" dirty="0" smtClean="0"/>
              <a:t>function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h(k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/>
              <a:t> </a:t>
            </a:r>
            <a:r>
              <a:rPr lang="en-US" dirty="0" smtClean="0"/>
              <a:t>that maps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most </a:t>
            </a:r>
            <a:r>
              <a:rPr lang="en-US" dirty="0"/>
              <a:t>of the keys onto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</a:t>
            </a:r>
            <a:r>
              <a:rPr lang="en-US" dirty="0"/>
              <a:t> integers, but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all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Hashing </a:t>
            </a:r>
            <a:r>
              <a:rPr lang="en-US" dirty="0"/>
              <a:t>Functions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99080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2746</Words>
  <Application>Microsoft Office PowerPoint</Application>
  <PresentationFormat>Custom</PresentationFormat>
  <Paragraphs>548</Paragraphs>
  <Slides>52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Consolas</vt:lpstr>
      <vt:lpstr>Corbel</vt:lpstr>
      <vt:lpstr>Wingdings</vt:lpstr>
      <vt:lpstr>Wingdings 2</vt:lpstr>
      <vt:lpstr>SoftUni 16x9</vt:lpstr>
      <vt:lpstr>Dictionaries, Hash Tables and Sets</vt:lpstr>
      <vt:lpstr>Table of Contents</vt:lpstr>
      <vt:lpstr>Dictionaries</vt:lpstr>
      <vt:lpstr>The Dictionary (Map) ADT</vt:lpstr>
      <vt:lpstr>ADT Dictionary – Example</vt:lpstr>
      <vt:lpstr>Hash Tables</vt:lpstr>
      <vt:lpstr>Hash Table</vt:lpstr>
      <vt:lpstr>Hash Functions and Hashing</vt:lpstr>
      <vt:lpstr>Hashing Functions</vt:lpstr>
      <vt:lpstr>Collisions in a Hash Table</vt:lpstr>
      <vt:lpstr>Collision Resolution: Chaining</vt:lpstr>
      <vt:lpstr>Collision Resolution: Open Addressing</vt:lpstr>
      <vt:lpstr>How Big the Hash-Table Should Be?</vt:lpstr>
      <vt:lpstr>Adding Item to Hash Table With Chaining</vt:lpstr>
      <vt:lpstr>Lab Exercise</vt:lpstr>
      <vt:lpstr>Implementing a Good Hash Function</vt:lpstr>
      <vt:lpstr>Built-In Hash Functions in C# / Java</vt:lpstr>
      <vt:lpstr>Hash Functions on Composite Keys</vt:lpstr>
      <vt:lpstr>Hash Tables and Efficiency</vt:lpstr>
      <vt:lpstr>Hash Tables and Efficiency</vt:lpstr>
      <vt:lpstr>Hash Tables in C#</vt:lpstr>
      <vt:lpstr>Dictionaries: .NET Interfaces and Classes</vt:lpstr>
      <vt:lpstr>Dictionary&lt;TKey,TValue&gt;</vt:lpstr>
      <vt:lpstr>Dictionary&lt;TKey,TValue&gt; (2)</vt:lpstr>
      <vt:lpstr>Dictionary&lt;TKey,TValue&gt; (3)</vt:lpstr>
      <vt:lpstr>Dictionary&lt;TKey,TValue&gt; – Example  </vt:lpstr>
      <vt:lpstr>Dictionary&lt;TKey,TValue&gt;</vt:lpstr>
      <vt:lpstr>Counting the Words in a Text</vt:lpstr>
      <vt:lpstr>Counting the Words in a Text</vt:lpstr>
      <vt:lpstr>Nested Data Structures</vt:lpstr>
      <vt:lpstr>Nested Data Structures (2)</vt:lpstr>
      <vt:lpstr>Dictionary of Lists</vt:lpstr>
      <vt:lpstr>Balanced Tree-Based Dictionaries</vt:lpstr>
      <vt:lpstr>SortedDictionary&lt;TKey,TValue&gt;</vt:lpstr>
      <vt:lpstr>Counting Words (Again)</vt:lpstr>
      <vt:lpstr>Counting the Words in a Text</vt:lpstr>
      <vt:lpstr>Comparing Dictionary Keys</vt:lpstr>
      <vt:lpstr>IComparable&lt;T&gt;</vt:lpstr>
      <vt:lpstr>Implementing Equals() and GetHashCode()</vt:lpstr>
      <vt:lpstr>Implementing IComparable&lt;T&gt;</vt:lpstr>
      <vt:lpstr>Sets</vt:lpstr>
      <vt:lpstr>Set and Bag ADTs</vt:lpstr>
      <vt:lpstr>Sets: .NET Interfaces and Implementations</vt:lpstr>
      <vt:lpstr>HashSet&lt;T&gt;</vt:lpstr>
      <vt:lpstr>HashSet&lt;T&gt; – Example</vt:lpstr>
      <vt:lpstr>SortedSet&lt;T&gt;</vt:lpstr>
      <vt:lpstr>HashSet&lt;T&gt; and SortedSet&lt;T&gt;</vt:lpstr>
      <vt:lpstr>Dictionaries and Sets Comparison</vt:lpstr>
      <vt:lpstr>Summary</vt:lpstr>
      <vt:lpstr>Dictionaries, Hash Tables and Sets</vt:lpstr>
      <vt:lpstr>License</vt:lpstr>
      <vt:lpstr>Free Trainings @ Software University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Dictionaries, Hash Tables and Sets</dc:title>
  <dc:subject>Software Development Course</dc:subject>
  <dc:creator/>
  <cp:keywords>data structures,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2015-08-12T20:26:17Z</dcterms:modified>
  <cp:category>programming; computer programming; software development;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